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wmf" ContentType="image/x-wmf"/>
  <Override PartName="/ppt/media/image2.wmf" ContentType="image/x-wmf"/>
  <Override PartName="/ppt/media/image3.wmf" ContentType="image/x-wmf"/>
  <Override PartName="/ppt/media/image4.wmf" ContentType="image/x-wmf"/>
  <Override PartName="/ppt/media/image5.wmf" ContentType="image/x-wmf"/>
  <Override PartName="/ppt/media/image6.png" ContentType="image/png"/>
  <Override PartName="/ppt/media/image7.png" ContentType="image/png"/>
  <Override PartName="/ppt/media/image8.png" ContentType="image/png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notesMasterIdLst>
    <p:notesMasterId r:id="rId5"/>
  </p:notesMasterIdLst>
  <p:sldIdLst>
    <p:sldId id="256" r:id="rId6"/>
    <p:sldId id="257" r:id="rId7"/>
  </p:sldIdLst>
  <p:sldSz cx="10691813" cy="1511935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Folie mittels Klicken verschieben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8873C313-FC5E-407D-90F7-4E3EAD1EE270}" type="slidenum">
              <a:rPr b="0" lang="de-DE" sz="1400" spc="-1" strike="noStrike">
                <a:solidFill>
                  <a:srgbClr val="000000"/>
                </a:solidFill>
                <a:latin typeface="Calibri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ldImg"/>
          </p:nvPr>
        </p:nvSpPr>
        <p:spPr>
          <a:xfrm>
            <a:off x="2338560" y="1143000"/>
            <a:ext cx="2180880" cy="3085920"/>
          </a:xfrm>
          <a:prstGeom prst="rect">
            <a:avLst/>
          </a:prstGeom>
          <a:ln w="0">
            <a:noFill/>
          </a:ln>
        </p:spPr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CD7A44E-F247-4723-92E4-C30BBA2A9CC5}" type="slidenum">
              <a:rPr b="0" lang="de-DE" sz="1200" spc="-1" strike="noStrike">
                <a:solidFill>
                  <a:srgbClr val="000000"/>
                </a:solid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ldImg"/>
          </p:nvPr>
        </p:nvSpPr>
        <p:spPr>
          <a:xfrm>
            <a:off x="2338560" y="1143000"/>
            <a:ext cx="2180880" cy="3085920"/>
          </a:xfrm>
          <a:prstGeom prst="rect">
            <a:avLst/>
          </a:prstGeom>
          <a:ln w="0">
            <a:noFill/>
          </a:ln>
        </p:spPr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B86A5D-AA24-4D0B-B6C6-B8C2546B1967}" type="slidenum">
              <a:rPr b="0" lang="de-DE" sz="1200" spc="-1" strike="noStrike">
                <a:solidFill>
                  <a:srgbClr val="000000"/>
                </a:solid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wmf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fik 9" descr=""/>
          <p:cNvPicPr/>
          <p:nvPr/>
        </p:nvPicPr>
        <p:blipFill>
          <a:blip r:embed="rId2"/>
          <a:stretch/>
        </p:blipFill>
        <p:spPr>
          <a:xfrm>
            <a:off x="0" y="0"/>
            <a:ext cx="10691640" cy="15123240"/>
          </a:xfrm>
          <a:prstGeom prst="rect">
            <a:avLst/>
          </a:prstGeom>
          <a:ln w="0">
            <a:noFill/>
          </a:ln>
        </p:spPr>
      </p:pic>
      <p:pic>
        <p:nvPicPr>
          <p:cNvPr id="1" name="Grafik 10" descr=""/>
          <p:cNvPicPr/>
          <p:nvPr/>
        </p:nvPicPr>
        <p:blipFill>
          <a:blip r:embed="rId3"/>
          <a:stretch/>
        </p:blipFill>
        <p:spPr>
          <a:xfrm>
            <a:off x="7906680" y="213120"/>
            <a:ext cx="2411640" cy="1607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Format des Titeltextes durch Klicken bearbeiten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20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70" spc="-1" strike="noStrike">
                <a:solidFill>
                  <a:schemeClr val="dk1"/>
                </a:solidFill>
                <a:latin typeface="Calibri"/>
              </a:rPr>
              <a:t>Format des Gliederungstextes durch Klicken bearbeiten</a:t>
            </a:r>
            <a:endParaRPr b="0" lang="en-US" sz="327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40" spc="-1" strike="noStrike">
                <a:solidFill>
                  <a:schemeClr val="dk1"/>
                </a:solidFill>
                <a:latin typeface="Calibri"/>
              </a:rPr>
              <a:t>Zweite Gliederungsebene</a:t>
            </a:r>
            <a:endParaRPr b="0" lang="en-US" sz="234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10" spc="-1" strike="noStrike">
                <a:solidFill>
                  <a:schemeClr val="dk1"/>
                </a:solidFill>
                <a:latin typeface="Calibri"/>
              </a:rPr>
              <a:t>Dritte Gliederungsebene</a:t>
            </a:r>
            <a:endParaRPr b="0" lang="en-US" sz="211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10" spc="-1" strike="noStrike">
                <a:solidFill>
                  <a:schemeClr val="dk1"/>
                </a:solidFill>
                <a:latin typeface="Calibri"/>
              </a:rPr>
              <a:t>Vierte Gliederungsebene</a:t>
            </a:r>
            <a:endParaRPr b="0" lang="en-US" sz="211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Fünfte Gliederungsebene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Sechste Gliederungsebene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Siebte Gliederungsebene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"/>
          <p:cNvPicPr/>
          <p:nvPr/>
        </p:nvPicPr>
        <p:blipFill>
          <a:blip r:embed="rId2"/>
          <a:stretch/>
        </p:blipFill>
        <p:spPr>
          <a:xfrm>
            <a:off x="0" y="0"/>
            <a:ext cx="10688400" cy="15118920"/>
          </a:xfrm>
          <a:prstGeom prst="rect">
            <a:avLst/>
          </a:prstGeom>
          <a:ln w="0">
            <a:noFill/>
          </a:ln>
        </p:spPr>
      </p:pic>
      <p:pic>
        <p:nvPicPr>
          <p:cNvPr id="5" name="Grafik 1" descr=""/>
          <p:cNvPicPr/>
          <p:nvPr/>
        </p:nvPicPr>
        <p:blipFill>
          <a:blip r:embed="rId3"/>
          <a:stretch/>
        </p:blipFill>
        <p:spPr>
          <a:xfrm>
            <a:off x="7906680" y="213120"/>
            <a:ext cx="2411640" cy="1607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 descr=""/>
          <p:cNvPicPr/>
          <p:nvPr/>
        </p:nvPicPr>
        <p:blipFill>
          <a:blip r:embed="rId2"/>
          <a:stretch/>
        </p:blipFill>
        <p:spPr>
          <a:xfrm>
            <a:off x="2880" y="0"/>
            <a:ext cx="10688400" cy="15118920"/>
          </a:xfrm>
          <a:prstGeom prst="rect">
            <a:avLst/>
          </a:prstGeom>
          <a:ln w="0">
            <a:noFill/>
          </a:ln>
        </p:spPr>
      </p:pic>
      <p:pic>
        <p:nvPicPr>
          <p:cNvPr id="7" name="Grafik 2" descr=""/>
          <p:cNvPicPr/>
          <p:nvPr/>
        </p:nvPicPr>
        <p:blipFill>
          <a:blip r:embed="rId3"/>
          <a:stretch/>
        </p:blipFill>
        <p:spPr>
          <a:xfrm>
            <a:off x="7906680" y="213120"/>
            <a:ext cx="2411640" cy="1607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wmf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wmf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"/>
          <p:cNvPicPr/>
          <p:nvPr/>
        </p:nvPicPr>
        <p:blipFill>
          <a:blip r:embed="rId1"/>
          <a:stretch/>
        </p:blipFill>
        <p:spPr>
          <a:xfrm>
            <a:off x="7200" y="0"/>
            <a:ext cx="10676880" cy="15118920"/>
          </a:xfrm>
          <a:prstGeom prst="rect">
            <a:avLst/>
          </a:prstGeom>
          <a:ln w="0">
            <a:noFill/>
          </a:ln>
        </p:spPr>
      </p:pic>
      <p:pic>
        <p:nvPicPr>
          <p:cNvPr id="15" name="Grafik 3" descr=""/>
          <p:cNvPicPr/>
          <p:nvPr/>
        </p:nvPicPr>
        <p:blipFill>
          <a:blip r:embed="rId2"/>
          <a:stretch/>
        </p:blipFill>
        <p:spPr>
          <a:xfrm>
            <a:off x="7906680" y="213120"/>
            <a:ext cx="2411640" cy="1607760"/>
          </a:xfrm>
          <a:prstGeom prst="rect">
            <a:avLst/>
          </a:prstGeom>
          <a:ln w="0">
            <a:noFill/>
          </a:ln>
        </p:spPr>
      </p:pic>
      <p:sp>
        <p:nvSpPr>
          <p:cNvPr id="16" name="Textfeld 4"/>
          <p:cNvSpPr/>
          <p:nvPr/>
        </p:nvSpPr>
        <p:spPr>
          <a:xfrm>
            <a:off x="557280" y="7137720"/>
            <a:ext cx="9540360" cy="21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57200">
              <a:lnSpc>
                <a:spcPts val="4351"/>
              </a:lnSpc>
              <a:spcAft>
                <a:spcPts val="1199"/>
              </a:spcAft>
            </a:pPr>
            <a:r>
              <a:rPr b="0" lang="de-DE" sz="3200" spc="-1" strike="noStrike">
                <a:solidFill>
                  <a:srgbClr val="ef7c00"/>
                </a:solidFill>
                <a:latin typeface="Avancement 2020 Medium"/>
              </a:rPr>
              <a:t>ALUMNI EVENT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5800"/>
              </a:lnSpc>
            </a:pPr>
            <a:r>
              <a:rPr b="1" lang="de-DE" sz="4500" spc="-1" strike="noStrike">
                <a:solidFill>
                  <a:srgbClr val="0060ad"/>
                </a:solidFill>
                <a:latin typeface="Avancement 2020"/>
              </a:rPr>
              <a:t>DKFZ &amp; Alumni Reception:</a:t>
            </a:r>
            <a:endParaRPr b="0" lang="de-DE" sz="45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5800"/>
              </a:lnSpc>
            </a:pPr>
            <a:r>
              <a:rPr b="1" lang="en-GB" sz="4500" spc="-1" strike="noStrike">
                <a:solidFill>
                  <a:srgbClr val="0060ad"/>
                </a:solidFill>
                <a:latin typeface="Avancement 2020"/>
              </a:rPr>
              <a:t>West Africa</a:t>
            </a:r>
            <a:endParaRPr b="0" lang="de-DE" sz="4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xtfeld 5"/>
          <p:cNvSpPr/>
          <p:nvPr/>
        </p:nvSpPr>
        <p:spPr>
          <a:xfrm>
            <a:off x="6371280" y="5516640"/>
            <a:ext cx="1979280" cy="20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ts val="3200"/>
              </a:lnSpc>
            </a:pPr>
            <a:r>
              <a:rPr b="1" lang="de-DE" sz="3200" spc="-1" strike="noStrike">
                <a:solidFill>
                  <a:srgbClr val="ffffff"/>
                </a:solidFill>
                <a:latin typeface="Avancement 2020"/>
              </a:rPr>
              <a:t>Thursday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ts val="3200"/>
              </a:lnSpc>
            </a:pPr>
            <a:r>
              <a:rPr b="1" lang="de-DE" sz="3200" spc="-1" strike="noStrike">
                <a:solidFill>
                  <a:srgbClr val="ffffff"/>
                </a:solidFill>
                <a:latin typeface="Avancement 2020"/>
              </a:rPr>
              <a:t>8. Oct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ts val="4725"/>
              </a:lnSpc>
              <a:spcBef>
                <a:spcPts val="1199"/>
              </a:spcBef>
            </a:pPr>
            <a:r>
              <a:rPr b="1" lang="de-DE" sz="5400" spc="-1" strike="noStrike">
                <a:solidFill>
                  <a:srgbClr val="ffffff"/>
                </a:solidFill>
                <a:latin typeface="Avancement 2020"/>
              </a:rPr>
              <a:t>2026</a:t>
            </a:r>
            <a:endParaRPr b="0" lang="de-DE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Textfeld 6"/>
          <p:cNvSpPr/>
          <p:nvPr/>
        </p:nvSpPr>
        <p:spPr>
          <a:xfrm>
            <a:off x="453240" y="9383760"/>
            <a:ext cx="9644400" cy="87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ts val="2599"/>
              </a:lnSpc>
            </a:pPr>
            <a:r>
              <a:rPr b="0" lang="de-DE" sz="2000" spc="-1" strike="noStrike">
                <a:solidFill>
                  <a:schemeClr val="dk1"/>
                </a:solidFill>
                <a:latin typeface="Avancement 2020"/>
              </a:rPr>
              <a:t>German Cancer Research Center (DKFZ),  Communication Center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50000"/>
              </a:lnSpc>
            </a:pPr>
            <a:r>
              <a:rPr b="1" lang="de-DE" sz="2000" spc="-1" strike="noStrike">
                <a:solidFill>
                  <a:schemeClr val="dk1"/>
                </a:solidFill>
                <a:latin typeface="Avancement 2020"/>
              </a:rPr>
              <a:t>Thursday, 8 October </a:t>
            </a:r>
            <a:r>
              <a:rPr b="0" lang="de-DE" sz="2000" spc="-1" strike="noStrike">
                <a:solidFill>
                  <a:schemeClr val="dk1"/>
                </a:solidFill>
                <a:latin typeface="Avancement 2020"/>
              </a:rPr>
              <a:t>2026, 4:30 – 8 pm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feld 7"/>
          <p:cNvSpPr/>
          <p:nvPr/>
        </p:nvSpPr>
        <p:spPr>
          <a:xfrm>
            <a:off x="557280" y="10524240"/>
            <a:ext cx="7316280" cy="31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Connect</a:t>
            </a: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 with DKFZ Alumni &amp; colleagues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Celebrate 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African</a:t>
            </a: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 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culture, traditions and heritage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Enjoy a live performance by the </a:t>
            </a:r>
            <a:r>
              <a:rPr b="1" i="1" lang="de-DE" sz="2000" spc="-1" strike="noStrike">
                <a:solidFill>
                  <a:srgbClr val="0060ad"/>
                </a:solidFill>
                <a:latin typeface="Avancement 2020"/>
              </a:rPr>
              <a:t>Afro Drums Trio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Panel Discussion: 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Research in West Africa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Discover authentic 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African delicacies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Join us celebrating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 cultural diversity </a:t>
            </a: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at DKFZ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Textfeld 8"/>
          <p:cNvSpPr/>
          <p:nvPr/>
        </p:nvSpPr>
        <p:spPr>
          <a:xfrm>
            <a:off x="7906680" y="9104760"/>
            <a:ext cx="1979280" cy="147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57200">
              <a:lnSpc>
                <a:spcPts val="1400"/>
              </a:lnSpc>
              <a:spcBef>
                <a:spcPts val="601"/>
              </a:spcBef>
            </a:pPr>
            <a:r>
              <a:rPr b="1" lang="de-DE" sz="1100" spc="-1" strike="noStrike">
                <a:solidFill>
                  <a:schemeClr val="dk1"/>
                </a:solidFill>
                <a:latin typeface="Avancement 2020"/>
              </a:rPr>
              <a:t>Organisation</a:t>
            </a:r>
            <a:r>
              <a:rPr b="0" lang="de-DE" sz="1100" spc="-1" strike="noStrike">
                <a:solidFill>
                  <a:schemeClr val="dk1"/>
                </a:solidFill>
                <a:latin typeface="Avancement 2020"/>
              </a:rPr>
              <a:t>: </a:t>
            </a:r>
            <a:endParaRPr b="0" lang="de-DE" sz="1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400"/>
              </a:lnSpc>
              <a:spcBef>
                <a:spcPts val="601"/>
              </a:spcBef>
            </a:pPr>
            <a:r>
              <a:rPr b="0" lang="de-DE" sz="1100" spc="-1" strike="noStrike">
                <a:solidFill>
                  <a:schemeClr val="dk1"/>
                </a:solidFill>
                <a:latin typeface="Avancement 2020"/>
              </a:rPr>
              <a:t>Career Service &amp; Alumni Relations</a:t>
            </a:r>
            <a:endParaRPr b="0" lang="de-DE" sz="1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400"/>
              </a:lnSpc>
              <a:spcBef>
                <a:spcPts val="601"/>
              </a:spcBef>
            </a:pPr>
            <a:r>
              <a:rPr b="0" lang="de-DE" sz="1100" spc="-1" strike="noStrike">
                <a:solidFill>
                  <a:schemeClr val="dk1"/>
                </a:solidFill>
                <a:latin typeface="Avancement 2020"/>
              </a:rPr>
              <a:t>careers@dkfz.de</a:t>
            </a:r>
            <a:endParaRPr b="0" lang="de-DE" sz="1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400"/>
              </a:lnSpc>
              <a:spcBef>
                <a:spcPts val="601"/>
              </a:spcBef>
            </a:pPr>
            <a:r>
              <a:rPr b="0" lang="de-DE" sz="1100" spc="-1" strike="noStrike">
                <a:solidFill>
                  <a:schemeClr val="dk1"/>
                </a:solidFill>
                <a:latin typeface="Avancement 2020"/>
              </a:rPr>
              <a:t>Further information: </a:t>
            </a:r>
            <a:br>
              <a:rPr sz="1100"/>
            </a:br>
            <a:r>
              <a:rPr b="0" lang="de-DE" sz="1100" spc="-1" strike="noStrike">
                <a:solidFill>
                  <a:schemeClr val="dk1"/>
                </a:solidFill>
                <a:latin typeface="Avancement 2020"/>
              </a:rPr>
              <a:t>https://indico.dkfz.de/e/westafrica</a:t>
            </a:r>
            <a:endParaRPr b="0" lang="de-DE" sz="1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" name="Picture 2" descr=""/>
          <p:cNvPicPr/>
          <p:nvPr/>
        </p:nvPicPr>
        <p:blipFill>
          <a:blip r:embed="rId3"/>
          <a:stretch/>
        </p:blipFill>
        <p:spPr>
          <a:xfrm>
            <a:off x="7906680" y="12246840"/>
            <a:ext cx="1560960" cy="1560960"/>
          </a:xfrm>
          <a:prstGeom prst="rect">
            <a:avLst/>
          </a:prstGeom>
          <a:ln w="0">
            <a:noFill/>
          </a:ln>
        </p:spPr>
      </p:pic>
      <p:pic>
        <p:nvPicPr>
          <p:cNvPr id="22" name="Grafik 9" descr=""/>
          <p:cNvPicPr/>
          <p:nvPr/>
        </p:nvPicPr>
        <p:blipFill>
          <a:blip r:embed="rId4"/>
          <a:stretch/>
        </p:blipFill>
        <p:spPr>
          <a:xfrm>
            <a:off x="7794720" y="10458360"/>
            <a:ext cx="2042640" cy="156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13" descr=""/>
          <p:cNvPicPr/>
          <p:nvPr/>
        </p:nvPicPr>
        <p:blipFill>
          <a:blip r:embed="rId1"/>
          <a:stretch/>
        </p:blipFill>
        <p:spPr>
          <a:xfrm>
            <a:off x="7200" y="0"/>
            <a:ext cx="10676880" cy="15118920"/>
          </a:xfrm>
          <a:prstGeom prst="rect">
            <a:avLst/>
          </a:prstGeom>
          <a:ln w="0">
            <a:noFill/>
          </a:ln>
        </p:spPr>
      </p:pic>
      <p:pic>
        <p:nvPicPr>
          <p:cNvPr id="24" name="Grafik 3" descr=""/>
          <p:cNvPicPr/>
          <p:nvPr/>
        </p:nvPicPr>
        <p:blipFill>
          <a:blip r:embed="rId2"/>
          <a:stretch/>
        </p:blipFill>
        <p:spPr>
          <a:xfrm>
            <a:off x="7906680" y="213120"/>
            <a:ext cx="2411640" cy="1607760"/>
          </a:xfrm>
          <a:prstGeom prst="rect">
            <a:avLst/>
          </a:prstGeom>
          <a:ln w="0">
            <a:noFill/>
          </a:ln>
        </p:spPr>
      </p:pic>
      <p:sp>
        <p:nvSpPr>
          <p:cNvPr id="25" name="Textfeld 4"/>
          <p:cNvSpPr/>
          <p:nvPr/>
        </p:nvSpPr>
        <p:spPr>
          <a:xfrm>
            <a:off x="557280" y="7137720"/>
            <a:ext cx="9540360" cy="21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57200">
              <a:lnSpc>
                <a:spcPts val="4351"/>
              </a:lnSpc>
              <a:spcAft>
                <a:spcPts val="1199"/>
              </a:spcAft>
            </a:pPr>
            <a:r>
              <a:rPr b="0" lang="de-DE" sz="3200" spc="-1" strike="noStrike">
                <a:solidFill>
                  <a:srgbClr val="ef7c00"/>
                </a:solidFill>
                <a:latin typeface="Avancement 2020 Medium"/>
              </a:rPr>
              <a:t>ALUMNI EVENT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5800"/>
              </a:lnSpc>
            </a:pPr>
            <a:r>
              <a:rPr b="1" lang="de-DE" sz="4500" spc="-1" strike="noStrike">
                <a:solidFill>
                  <a:srgbClr val="0060ad"/>
                </a:solidFill>
                <a:latin typeface="Avancement 2020"/>
              </a:rPr>
              <a:t>DKFZ &amp; Alumni Reception:</a:t>
            </a:r>
            <a:endParaRPr b="0" lang="de-DE" sz="45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5800"/>
              </a:lnSpc>
            </a:pPr>
            <a:r>
              <a:rPr b="1" lang="en-GB" sz="4500" spc="-1" strike="noStrike">
                <a:solidFill>
                  <a:srgbClr val="0060ad"/>
                </a:solidFill>
                <a:latin typeface="Avancement 2020"/>
              </a:rPr>
              <a:t>West Africa</a:t>
            </a:r>
            <a:endParaRPr b="0" lang="de-DE" sz="4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Textfeld 5"/>
          <p:cNvSpPr/>
          <p:nvPr/>
        </p:nvSpPr>
        <p:spPr>
          <a:xfrm>
            <a:off x="6371280" y="5516640"/>
            <a:ext cx="1979280" cy="20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ts val="3200"/>
              </a:lnSpc>
            </a:pPr>
            <a:r>
              <a:rPr b="1" lang="de-DE" sz="3200" spc="-1" strike="noStrike">
                <a:solidFill>
                  <a:srgbClr val="ffffff"/>
                </a:solidFill>
                <a:latin typeface="Avancement 2020"/>
              </a:rPr>
              <a:t>Thursday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ts val="3600"/>
              </a:lnSpc>
            </a:pPr>
            <a:r>
              <a:rPr b="1" lang="de-DE" sz="3200" spc="-1" strike="noStrike">
                <a:solidFill>
                  <a:srgbClr val="ffffff"/>
                </a:solidFill>
                <a:latin typeface="Avancement 2020"/>
              </a:rPr>
              <a:t>8. Oct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 defTabSz="457200">
              <a:lnSpc>
                <a:spcPts val="4201"/>
              </a:lnSpc>
              <a:spcBef>
                <a:spcPts val="1199"/>
              </a:spcBef>
            </a:pPr>
            <a:r>
              <a:rPr b="1" lang="de-DE" sz="5400" spc="-1" strike="noStrike">
                <a:solidFill>
                  <a:srgbClr val="ffffff"/>
                </a:solidFill>
                <a:latin typeface="Avancement 2020"/>
              </a:rPr>
              <a:t>2026</a:t>
            </a:r>
            <a:endParaRPr b="0" lang="de-DE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Textfeld 6"/>
          <p:cNvSpPr/>
          <p:nvPr/>
        </p:nvSpPr>
        <p:spPr>
          <a:xfrm>
            <a:off x="453240" y="9383760"/>
            <a:ext cx="9644400" cy="87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ts val="2599"/>
              </a:lnSpc>
            </a:pPr>
            <a:r>
              <a:rPr b="0" lang="de-DE" sz="2000" spc="-1" strike="noStrike">
                <a:solidFill>
                  <a:schemeClr val="dk1"/>
                </a:solidFill>
                <a:latin typeface="Avancement 2020"/>
              </a:rPr>
              <a:t>German Cancer Research Center (DKFZ),  Communication Center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50000"/>
              </a:lnSpc>
            </a:pPr>
            <a:r>
              <a:rPr b="1" lang="de-DE" sz="2000" spc="-1" strike="noStrike">
                <a:solidFill>
                  <a:schemeClr val="dk1"/>
                </a:solidFill>
                <a:latin typeface="Avancement 2020"/>
              </a:rPr>
              <a:t>Thursday, 8 October </a:t>
            </a:r>
            <a:r>
              <a:rPr b="0" lang="de-DE" sz="2000" spc="-1" strike="noStrike">
                <a:solidFill>
                  <a:schemeClr val="dk1"/>
                </a:solidFill>
                <a:latin typeface="Avancement 2020"/>
              </a:rPr>
              <a:t>2026, 4:30 – 8 pm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Textfeld 7"/>
          <p:cNvSpPr/>
          <p:nvPr/>
        </p:nvSpPr>
        <p:spPr>
          <a:xfrm>
            <a:off x="557280" y="10524240"/>
            <a:ext cx="7316280" cy="31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Connect</a:t>
            </a: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 with DKFZ Alumni &amp; colleagues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Celebrate 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African</a:t>
            </a: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 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culture, traditions and heritage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Enjoy a live performance by the </a:t>
            </a:r>
            <a:r>
              <a:rPr b="1" i="1" lang="de-DE" sz="2000" spc="-1" strike="noStrike">
                <a:solidFill>
                  <a:srgbClr val="0060ad"/>
                </a:solidFill>
                <a:latin typeface="Avancement 2020"/>
              </a:rPr>
              <a:t>Afro Drums Trio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Panel Discussion: 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Research in West Africa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Discover authentic 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African delicacies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50000"/>
              </a:lnSpc>
              <a:spcBef>
                <a:spcPts val="601"/>
              </a:spcBef>
              <a:buClr>
                <a:srgbClr val="006bb4"/>
              </a:buClr>
              <a:buSzPct val="125000"/>
              <a:buFont typeface="Arial"/>
              <a:buChar char="•"/>
            </a:pP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Join us celebrating</a:t>
            </a:r>
            <a:r>
              <a:rPr b="1" lang="de-DE" sz="2000" spc="-1" strike="noStrike">
                <a:solidFill>
                  <a:srgbClr val="0060ad"/>
                </a:solidFill>
                <a:latin typeface="Avancement 2020"/>
              </a:rPr>
              <a:t> cultural diversity </a:t>
            </a:r>
            <a:r>
              <a:rPr b="0" lang="de-DE" sz="2000" spc="-1" strike="noStrike">
                <a:solidFill>
                  <a:srgbClr val="0060ad"/>
                </a:solidFill>
                <a:latin typeface="Avancement 2020"/>
              </a:rPr>
              <a:t>at DKFZ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Textfeld 8"/>
          <p:cNvSpPr/>
          <p:nvPr/>
        </p:nvSpPr>
        <p:spPr>
          <a:xfrm>
            <a:off x="8147520" y="9456840"/>
            <a:ext cx="2171160" cy="13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457200">
              <a:lnSpc>
                <a:spcPts val="1400"/>
              </a:lnSpc>
              <a:spcBef>
                <a:spcPts val="601"/>
              </a:spcBef>
            </a:pPr>
            <a:r>
              <a:rPr b="1" lang="de-DE" sz="1100" spc="-1" strike="noStrike">
                <a:solidFill>
                  <a:schemeClr val="dk1"/>
                </a:solidFill>
                <a:latin typeface="Avancement 2020"/>
              </a:rPr>
              <a:t>Organisation</a:t>
            </a:r>
            <a:r>
              <a:rPr b="0" lang="de-DE" sz="1100" spc="-1" strike="noStrike">
                <a:solidFill>
                  <a:schemeClr val="dk1"/>
                </a:solidFill>
                <a:latin typeface="Avancement 2020"/>
              </a:rPr>
              <a:t>: </a:t>
            </a:r>
            <a:endParaRPr b="0" lang="de-DE" sz="1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301"/>
              </a:lnSpc>
              <a:spcBef>
                <a:spcPts val="601"/>
              </a:spcBef>
            </a:pPr>
            <a:r>
              <a:rPr b="0" lang="de-DE" sz="1100" spc="-1" strike="noStrike">
                <a:solidFill>
                  <a:schemeClr val="dk1"/>
                </a:solidFill>
                <a:latin typeface="Avancement 2020"/>
              </a:rPr>
              <a:t>Career Service &amp; Alumni Relations</a:t>
            </a:r>
            <a:endParaRPr b="0" lang="de-DE" sz="1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301"/>
              </a:lnSpc>
              <a:spcBef>
                <a:spcPts val="601"/>
              </a:spcBef>
            </a:pPr>
            <a:r>
              <a:rPr b="0" lang="de-DE" sz="1100" spc="-1" strike="noStrike">
                <a:solidFill>
                  <a:schemeClr val="dk1"/>
                </a:solidFill>
                <a:latin typeface="Avancement 2020"/>
              </a:rPr>
              <a:t>careers@dkfz.de</a:t>
            </a:r>
            <a:endParaRPr b="0" lang="de-DE" sz="1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301"/>
              </a:lnSpc>
              <a:spcBef>
                <a:spcPts val="601"/>
              </a:spcBef>
            </a:pPr>
            <a:r>
              <a:rPr b="0" lang="de-DE" sz="1100" spc="-1" strike="noStrike">
                <a:solidFill>
                  <a:schemeClr val="dk1"/>
                </a:solidFill>
                <a:latin typeface="Avancement 2020"/>
              </a:rPr>
              <a:t>Further information: </a:t>
            </a:r>
            <a:br>
              <a:rPr sz="1100"/>
            </a:br>
            <a:r>
              <a:rPr b="0" lang="de-DE" sz="1100" spc="-21" strike="noStrike">
                <a:solidFill>
                  <a:schemeClr val="dk1"/>
                </a:solidFill>
                <a:latin typeface="Avancement 2020"/>
              </a:rPr>
              <a:t>https://indico.dkfz.de/e/westafrica</a:t>
            </a:r>
            <a:endParaRPr b="0" lang="de-DE" sz="1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" name="Picture 2" descr=""/>
          <p:cNvPicPr/>
          <p:nvPr/>
        </p:nvPicPr>
        <p:blipFill>
          <a:blip r:embed="rId3"/>
          <a:stretch/>
        </p:blipFill>
        <p:spPr>
          <a:xfrm>
            <a:off x="8147520" y="12085920"/>
            <a:ext cx="1486800" cy="1486800"/>
          </a:xfrm>
          <a:prstGeom prst="rect">
            <a:avLst/>
          </a:prstGeom>
          <a:ln w="0">
            <a:noFill/>
          </a:ln>
        </p:spPr>
      </p:pic>
      <p:pic>
        <p:nvPicPr>
          <p:cNvPr id="31" name="Grafik 9" descr=""/>
          <p:cNvPicPr/>
          <p:nvPr/>
        </p:nvPicPr>
        <p:blipFill>
          <a:blip r:embed="rId4"/>
          <a:stretch/>
        </p:blipFill>
        <p:spPr>
          <a:xfrm>
            <a:off x="8035200" y="10458000"/>
            <a:ext cx="2042640" cy="156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Benutzerdefiniert 8">
      <a:dk1>
        <a:srgbClr val="000000"/>
      </a:dk1>
      <a:lt1>
        <a:srgbClr val="006bb3"/>
      </a:lt1>
      <a:dk2>
        <a:srgbClr val="bcd0ed"/>
      </a:dk2>
      <a:lt2>
        <a:srgbClr val="ffffff"/>
      </a:lt2>
      <a:accent1>
        <a:srgbClr val="006bb3"/>
      </a:accent1>
      <a:accent2>
        <a:srgbClr val="ff5c00"/>
      </a:accent2>
      <a:accent3>
        <a:srgbClr val="a0b300"/>
      </a:accent3>
      <a:accent4>
        <a:srgbClr val="d62f78"/>
      </a:accent4>
      <a:accent5>
        <a:srgbClr val="28a6a6"/>
      </a:accent5>
      <a:accent6>
        <a:srgbClr val="6e1e82"/>
      </a:accent6>
      <a:hlink>
        <a:srgbClr val="0563c1"/>
      </a:hlink>
      <a:folHlink>
        <a:srgbClr val="28a6a6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">
  <a:themeElements>
    <a:clrScheme name="Benutzerdefiniert 10">
      <a:dk1>
        <a:srgbClr val="000000"/>
      </a:dk1>
      <a:lt1>
        <a:srgbClr val="006bb3"/>
      </a:lt1>
      <a:dk2>
        <a:srgbClr val="8aaedd"/>
      </a:dk2>
      <a:lt2>
        <a:srgbClr val="fffffe"/>
      </a:lt2>
      <a:accent1>
        <a:srgbClr val="006ab3"/>
      </a:accent1>
      <a:accent2>
        <a:srgbClr val="fe5c01"/>
      </a:accent2>
      <a:accent3>
        <a:srgbClr val="a0b300"/>
      </a:accent3>
      <a:accent4>
        <a:srgbClr val="d62f78"/>
      </a:accent4>
      <a:accent5>
        <a:srgbClr val="28a6a6"/>
      </a:accent5>
      <a:accent6>
        <a:srgbClr val="6d1d82"/>
      </a:accent6>
      <a:hlink>
        <a:srgbClr val="0563c1"/>
      </a:hlink>
      <a:folHlink>
        <a:srgbClr val="28a6a5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">
  <a:themeElements>
    <a:clrScheme name="Benutzerdefiniert 12">
      <a:dk1>
        <a:srgbClr val="000000"/>
      </a:dk1>
      <a:lt1>
        <a:srgbClr val="006bb4"/>
      </a:lt1>
      <a:dk2>
        <a:srgbClr val="89aedc"/>
      </a:dk2>
      <a:lt2>
        <a:srgbClr val="fffffe"/>
      </a:lt2>
      <a:accent1>
        <a:srgbClr val="4472c4"/>
      </a:accent1>
      <a:accent2>
        <a:srgbClr val="fe5c01"/>
      </a:accent2>
      <a:accent3>
        <a:srgbClr val="a0b300"/>
      </a:accent3>
      <a:accent4>
        <a:srgbClr val="d62e77"/>
      </a:accent4>
      <a:accent5>
        <a:srgbClr val="28a6a5"/>
      </a:accent5>
      <a:accent6>
        <a:srgbClr val="6d1d82"/>
      </a:accent6>
      <a:hlink>
        <a:srgbClr val="0563c1"/>
      </a:hlink>
      <a:folHlink>
        <a:srgbClr val="28a6a5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Event_Poster_2025_EN (6)</Template>
  <TotalTime>0</TotalTime>
  <Application>Collabora_Office/23.05.20.1$Linux_X86_64 LibreOffice_project/bbde4aa1088550fe28f06e56998b55bbcea0bb74</Application>
  <AppVersion>15.0000</AppVersion>
  <Words>202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2026-06-01T14:00:14Z</dcterms:created>
  <dc:creator>Grießenauer, Emy-Lee</dc:creator>
  <dc:description/>
  <dc:language>de-DE</dc:language>
  <cp:lastModifiedBy/>
  <dcterms:modified xsi:type="dcterms:W3CDTF">2026-06-17T10:26:37Z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MSIP_Label_defa4170-0d19-0005-0004-bc88714345d2_ActionId">
    <vt:lpwstr>1daa73c8-dd7b-4ec6-87a4-9f0053e8804e</vt:lpwstr>
  </property>
  <property fmtid="{D5CDD505-2E9C-101B-9397-08002B2CF9AE}" pid="4" name="MSIP_Label_defa4170-0d19-0005-0004-bc88714345d2_ContentBits">
    <vt:lpwstr>0</vt:lpwstr>
  </property>
  <property fmtid="{D5CDD505-2E9C-101B-9397-08002B2CF9AE}" pid="5" name="MSIP_Label_defa4170-0d19-0005-0004-bc88714345d2_Enabled">
    <vt:lpwstr>true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etDate">
    <vt:lpwstr>2026-06-02T07:36:43Z</vt:lpwstr>
  </property>
  <property fmtid="{D5CDD505-2E9C-101B-9397-08002B2CF9AE}" pid="9" name="MSIP_Label_defa4170-0d19-0005-0004-bc88714345d2_SiteId">
    <vt:lpwstr>d384ef17-615b-4aa2-9edc-0c0a28a63ce9</vt:lpwstr>
  </property>
  <property fmtid="{D5CDD505-2E9C-101B-9397-08002B2CF9AE}" pid="10" name="MSIP_Label_defa4170-0d19-0005-0004-bc88714345d2_Tag">
    <vt:lpwstr>10, 3, 0, 1</vt:lpwstr>
  </property>
  <property fmtid="{D5CDD505-2E9C-101B-9397-08002B2CF9AE}" pid="11" name="Notes">
    <vt:i4>2</vt:i4>
  </property>
  <property fmtid="{D5CDD505-2E9C-101B-9397-08002B2CF9AE}" pid="12" name="PresentationFormat">
    <vt:lpwstr>Custom</vt:lpwstr>
  </property>
  <property fmtid="{D5CDD505-2E9C-101B-9397-08002B2CF9AE}" pid="13" name="Slides">
    <vt:i4>2</vt:i4>
  </property>
</Properties>
</file>