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6.png" ContentType="image/png"/>
  <Override PartName="/ppt/media/image1.wmf" ContentType="image/x-wmf"/>
  <Override PartName="/ppt/media/image5.png" ContentType="image/png"/>
  <Override PartName="/ppt/media/image4.png" ContentType="image/png"/>
  <Override PartName="/ppt/media/image9.png" ContentType="image/png"/>
  <Override PartName="/ppt/media/image10.png" ContentType="image/png"/>
  <Override PartName="/ppt/media/image2.png" ContentType="image/png"/>
  <Override PartName="/ppt/media/image8.png" ContentType="image/png"/>
  <Override PartName="/ppt/media/image7.png" ContentType="image/png"/>
  <Override PartName="/ppt/media/image3.png" ContentType="image/pn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3400" cy="1512252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6"/>
          <p:cNvSpPr/>
          <p:nvPr/>
        </p:nvSpPr>
        <p:spPr>
          <a:xfrm>
            <a:off x="0" y="8534520"/>
            <a:ext cx="10693080" cy="6587640"/>
          </a:xfrm>
          <a:prstGeom prst="rect">
            <a:avLst/>
          </a:prstGeom>
          <a:solidFill>
            <a:srgbClr val="0047b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5480" rIns="105480" tIns="52560" bIns="52560" anchor="ctr">
            <a:noAutofit/>
          </a:bodyPr>
          <a:p>
            <a:pPr defTabSz="1475280">
              <a:lnSpc>
                <a:spcPct val="100000"/>
              </a:lnSpc>
            </a:pPr>
            <a:endParaRPr b="0" lang="de-DE" sz="2900" spc="-1" strike="noStrike">
              <a:solidFill>
                <a:schemeClr val="dk1"/>
              </a:solidFill>
              <a:latin typeface="Times New Roman"/>
              <a:ea typeface="ＭＳ Ｐゴシック"/>
            </a:endParaRPr>
          </a:p>
        </p:txBody>
      </p:sp>
      <p:pic>
        <p:nvPicPr>
          <p:cNvPr id="1" name="Picture 11" descr=""/>
          <p:cNvPicPr/>
          <p:nvPr/>
        </p:nvPicPr>
        <p:blipFill>
          <a:blip r:embed="rId2"/>
          <a:stretch/>
        </p:blipFill>
        <p:spPr>
          <a:xfrm>
            <a:off x="5346720" y="431640"/>
            <a:ext cx="5039640" cy="1421280"/>
          </a:xfrm>
          <a:prstGeom prst="rect">
            <a:avLst/>
          </a:prstGeom>
          <a:ln w="0">
            <a:noFill/>
          </a:ln>
        </p:spPr>
      </p:pic>
      <p:sp>
        <p:nvSpPr>
          <p:cNvPr id="2" name="TextBox 6"/>
          <p:cNvSpPr/>
          <p:nvPr/>
        </p:nvSpPr>
        <p:spPr>
          <a:xfrm>
            <a:off x="361800" y="14582880"/>
            <a:ext cx="90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47528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chemeClr val="lt1"/>
                </a:solidFill>
                <a:latin typeface="Arial"/>
                <a:ea typeface="Arial"/>
              </a:rPr>
              <a:t>Deutsches Krebsforschungszentrum (DKFZ) | Im Neuenheimer Feld 280 | 69120 Heidelberg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4600" y="603360"/>
            <a:ext cx="9623520" cy="25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29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de-DE" sz="29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9623520" cy="877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.wmf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8000">
              <a:srgbClr val="ffffff"/>
            </a:gs>
            <a:gs pos="72000">
              <a:srgbClr val="cccccc"/>
            </a:gs>
            <a:gs pos="100000">
              <a:srgbClr val="999999"/>
            </a:gs>
          </a:gsLst>
          <a:lin ang="138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/>
          <p:nvPr/>
        </p:nvSpPr>
        <p:spPr>
          <a:xfrm>
            <a:off x="450720" y="7648200"/>
            <a:ext cx="636300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1475280">
              <a:lnSpc>
                <a:spcPct val="100000"/>
              </a:lnSpc>
            </a:pPr>
            <a:r>
              <a:rPr b="1" lang="de-DE" sz="4800" spc="-1" strike="noStrike">
                <a:solidFill>
                  <a:srgbClr val="0047b9"/>
                </a:solidFill>
                <a:latin typeface="Arial"/>
                <a:ea typeface="Arial"/>
              </a:rPr>
              <a:t>Academic Afternoon </a:t>
            </a:r>
            <a:endParaRPr b="0" lang="de-DE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hteck 2"/>
          <p:cNvSpPr/>
          <p:nvPr/>
        </p:nvSpPr>
        <p:spPr>
          <a:xfrm>
            <a:off x="450720" y="8852760"/>
            <a:ext cx="7688880" cy="9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1475280">
              <a:lnSpc>
                <a:spcPct val="1000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Arial"/>
                <a:ea typeface="Arial"/>
              </a:rPr>
              <a:t>Friday, February 28, 2025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defTabSz="1475280">
              <a:lnSpc>
                <a:spcPts val="2999"/>
              </a:lnSpc>
              <a:spcBef>
                <a:spcPts val="1001"/>
              </a:spcBef>
            </a:pPr>
            <a:r>
              <a:rPr b="0" lang="de-DE" sz="2400" spc="-1" strike="noStrike">
                <a:solidFill>
                  <a:srgbClr val="ffffff"/>
                </a:solidFill>
                <a:latin typeface="Arial"/>
                <a:ea typeface="Arial"/>
              </a:rPr>
              <a:t>DKFZ Communication Center, K1/K2; Foyer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Grafik 31" descr=""/>
          <p:cNvPicPr/>
          <p:nvPr/>
        </p:nvPicPr>
        <p:blipFill>
          <a:blip r:embed="rId1"/>
          <a:stretch/>
        </p:blipFill>
        <p:spPr>
          <a:xfrm>
            <a:off x="293040" y="699480"/>
            <a:ext cx="5043960" cy="51199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7" descr=""/>
          <p:cNvPicPr/>
          <p:nvPr/>
        </p:nvPicPr>
        <p:blipFill>
          <a:blip r:embed="rId2"/>
          <a:srcRect l="18204" t="49350" r="63597" b="10752"/>
          <a:stretch/>
        </p:blipFill>
        <p:spPr>
          <a:xfrm flipH="1">
            <a:off x="3169080" y="2887920"/>
            <a:ext cx="1589760" cy="2323800"/>
          </a:xfrm>
          <a:prstGeom prst="rect">
            <a:avLst/>
          </a:prstGeom>
          <a:ln w="0">
            <a:noFill/>
          </a:ln>
        </p:spPr>
      </p:pic>
      <p:pic>
        <p:nvPicPr>
          <p:cNvPr id="9" name="Grafik 38" descr=""/>
          <p:cNvPicPr/>
          <p:nvPr/>
        </p:nvPicPr>
        <p:blipFill>
          <a:blip r:embed="rId3"/>
          <a:srcRect l="64488" t="50839" r="21636" b="12012"/>
          <a:stretch/>
        </p:blipFill>
        <p:spPr>
          <a:xfrm flipH="1">
            <a:off x="1030320" y="533160"/>
            <a:ext cx="1007640" cy="1799280"/>
          </a:xfrm>
          <a:prstGeom prst="rect">
            <a:avLst/>
          </a:prstGeom>
          <a:ln w="0">
            <a:noFill/>
          </a:ln>
        </p:spPr>
      </p:pic>
      <p:pic>
        <p:nvPicPr>
          <p:cNvPr id="10" name="Grafik 39" descr=""/>
          <p:cNvPicPr/>
          <p:nvPr/>
        </p:nvPicPr>
        <p:blipFill>
          <a:blip r:embed="rId4"/>
          <a:srcRect l="35721" t="50478" r="51774" b="12750"/>
          <a:stretch/>
        </p:blipFill>
        <p:spPr>
          <a:xfrm>
            <a:off x="2123640" y="533160"/>
            <a:ext cx="1073520" cy="2105280"/>
          </a:xfrm>
          <a:prstGeom prst="rect">
            <a:avLst/>
          </a:prstGeom>
          <a:ln w="0">
            <a:noFill/>
          </a:ln>
        </p:spPr>
      </p:pic>
      <p:pic>
        <p:nvPicPr>
          <p:cNvPr id="11" name="Grafik 40" descr=""/>
          <p:cNvPicPr/>
          <p:nvPr/>
        </p:nvPicPr>
        <p:blipFill>
          <a:blip r:embed="rId5"/>
          <a:srcRect l="78996" t="50256" r="6644" b="12531"/>
          <a:stretch/>
        </p:blipFill>
        <p:spPr>
          <a:xfrm flipH="1">
            <a:off x="902520" y="2346840"/>
            <a:ext cx="1228320" cy="2122920"/>
          </a:xfrm>
          <a:prstGeom prst="rect">
            <a:avLst/>
          </a:prstGeom>
          <a:ln w="0">
            <a:noFill/>
          </a:ln>
        </p:spPr>
      </p:pic>
      <p:sp>
        <p:nvSpPr>
          <p:cNvPr id="12" name="Rechteck 55"/>
          <p:cNvSpPr/>
          <p:nvPr/>
        </p:nvSpPr>
        <p:spPr>
          <a:xfrm>
            <a:off x="450000" y="10447200"/>
            <a:ext cx="6696360" cy="31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1475280">
              <a:lnSpc>
                <a:spcPts val="3600"/>
              </a:lnSpc>
              <a:spcAft>
                <a:spcPts val="1199"/>
              </a:spcAf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Talks, Networking, Round Table Discussions!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1475280">
              <a:lnSpc>
                <a:spcPct val="150000"/>
              </a:lnSpc>
              <a:buClr>
                <a:srgbClr val="ff8541"/>
              </a:buClr>
              <a:buSzPct val="130000"/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Arial"/>
                <a:ea typeface="Arial"/>
              </a:rPr>
              <a:t>How to become a Professor?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1475280">
              <a:lnSpc>
                <a:spcPct val="125000"/>
              </a:lnSpc>
              <a:buClr>
                <a:srgbClr val="ff8541"/>
              </a:buClr>
              <a:buSzPct val="130000"/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Arial"/>
                <a:ea typeface="Arial"/>
              </a:rPr>
              <a:t>Alumni spotlight talks and roundtables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1475280">
              <a:lnSpc>
                <a:spcPct val="125000"/>
              </a:lnSpc>
              <a:buClr>
                <a:srgbClr val="ff8541"/>
              </a:buClr>
              <a:buSzPct val="130000"/>
              <a:buFont typeface="Arial"/>
              <a:buChar char="•"/>
            </a:pPr>
            <a:r>
              <a:rPr b="0" lang="de-DE" sz="2400" spc="-1" strike="noStrike">
                <a:solidFill>
                  <a:srgbClr val="ffffff"/>
                </a:solidFill>
                <a:latin typeface="Arial"/>
                <a:ea typeface="Arial"/>
              </a:rPr>
              <a:t>Interactive sessions – academic systems in and beyond Germany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defTabSz="1475280">
              <a:lnSpc>
                <a:spcPts val="2001"/>
              </a:lnSpc>
            </a:pP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  <a:p>
            <a:pPr defTabSz="1475280">
              <a:lnSpc>
                <a:spcPct val="100000"/>
              </a:lnSpc>
            </a:pPr>
            <a:r>
              <a:rPr b="1" lang="de-DE" sz="2600" spc="-1" strike="noStrike">
                <a:solidFill>
                  <a:srgbClr val="ff8541"/>
                </a:solidFill>
                <a:latin typeface="Arial"/>
                <a:ea typeface="Arial"/>
              </a:rPr>
              <a:t>Keynote</a:t>
            </a:r>
            <a:r>
              <a:rPr b="1" lang="de-DE" sz="2600" spc="-1" strike="noStrike">
                <a:solidFill>
                  <a:srgbClr val="ff7426"/>
                </a:solidFill>
                <a:latin typeface="Arial"/>
                <a:ea typeface="Arial"/>
              </a:rPr>
              <a:t>: Professor of the year 2024</a:t>
            </a:r>
            <a:endParaRPr b="0" lang="de-DE" sz="2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" name="Gruppieren 93"/>
          <p:cNvGrpSpPr/>
          <p:nvPr/>
        </p:nvGrpSpPr>
        <p:grpSpPr>
          <a:xfrm>
            <a:off x="6151320" y="2568960"/>
            <a:ext cx="4651560" cy="6067800"/>
            <a:chOff x="6151320" y="2568960"/>
            <a:chExt cx="4651560" cy="6067800"/>
          </a:xfrm>
        </p:grpSpPr>
        <p:sp>
          <p:nvSpPr>
            <p:cNvPr id="14" name="Rechteck 6"/>
            <p:cNvSpPr/>
            <p:nvPr/>
          </p:nvSpPr>
          <p:spPr>
            <a:xfrm rot="20451600">
              <a:off x="7860960" y="6736680"/>
              <a:ext cx="933120" cy="1219680"/>
            </a:xfrm>
            <a:custGeom>
              <a:avLst/>
              <a:gdLst>
                <a:gd name="textAreaLeft" fmla="*/ 0 w 933120"/>
                <a:gd name="textAreaRight" fmla="*/ 933480 w 933120"/>
                <a:gd name="textAreaTop" fmla="*/ 0 h 1219680"/>
                <a:gd name="textAreaBottom" fmla="*/ 1220040 h 1219680"/>
              </a:gdLst>
              <a:ahLst/>
              <a:rect l="textAreaLeft" t="textAreaTop" r="textAreaRight" b="textAreaBottom"/>
              <a:pathLst>
                <a:path w="933592" h="1220112">
                  <a:moveTo>
                    <a:pt x="335570" y="0"/>
                  </a:moveTo>
                  <a:cubicBezTo>
                    <a:pt x="547216" y="54102"/>
                    <a:pt x="664654" y="35989"/>
                    <a:pt x="933592" y="25817"/>
                  </a:cubicBezTo>
                  <a:lnTo>
                    <a:pt x="805268" y="1143895"/>
                  </a:lnTo>
                  <a:lnTo>
                    <a:pt x="17578" y="1220112"/>
                  </a:lnTo>
                  <a:cubicBezTo>
                    <a:pt x="-80314" y="583269"/>
                    <a:pt x="259103" y="366420"/>
                    <a:pt x="33557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1475280">
                <a:lnSpc>
                  <a:spcPct val="100000"/>
                </a:lnSpc>
              </a:pPr>
              <a:endParaRPr b="0" lang="de-DE" sz="29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5" name="Mond 95"/>
            <p:cNvSpPr/>
            <p:nvPr/>
          </p:nvSpPr>
          <p:spPr>
            <a:xfrm flipH="1" rot="5683200">
              <a:off x="6953760" y="2790720"/>
              <a:ext cx="289440" cy="133344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282000"/>
            </a:gra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147528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6" name="Mond 96"/>
            <p:cNvSpPr/>
            <p:nvPr/>
          </p:nvSpPr>
          <p:spPr>
            <a:xfrm flipH="1" rot="5941800">
              <a:off x="9586800" y="2831760"/>
              <a:ext cx="289440" cy="133344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540000"/>
            </a:gra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1475280">
                <a:lnSpc>
                  <a:spcPct val="100000"/>
                </a:lnSpc>
              </a:pPr>
              <a:endParaRPr b="0" lang="de-DE" sz="1800" spc="-1" strike="noStrike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7" name="Textfeld 97"/>
            <p:cNvSpPr/>
            <p:nvPr/>
          </p:nvSpPr>
          <p:spPr>
            <a:xfrm rot="272400">
              <a:off x="6175440" y="2643480"/>
              <a:ext cx="1917000" cy="6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Professor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Universities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Hochschulen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Textfeld 98"/>
            <p:cNvSpPr/>
            <p:nvPr/>
          </p:nvSpPr>
          <p:spPr>
            <a:xfrm rot="433200">
              <a:off x="8847360" y="2755440"/>
              <a:ext cx="1917000" cy="73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45000" anchor="t">
              <a:spAutoFit/>
            </a:bodyPr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Life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Values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1475280">
                <a:lnSpc>
                  <a:spcPts val="18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  <a:ea typeface="Arial"/>
                </a:rPr>
                <a:t>Research</a:t>
              </a:r>
              <a:endParaRPr b="0" lang="de-DE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19" name="Gruppieren 99"/>
            <p:cNvGrpSpPr/>
            <p:nvPr/>
          </p:nvGrpSpPr>
          <p:grpSpPr>
            <a:xfrm>
              <a:off x="6334560" y="3026520"/>
              <a:ext cx="3961440" cy="5610240"/>
              <a:chOff x="6334560" y="3026520"/>
              <a:chExt cx="3961440" cy="5610240"/>
            </a:xfrm>
          </p:grpSpPr>
          <p:pic>
            <p:nvPicPr>
              <p:cNvPr id="20" name="Grafik 100" descr=""/>
              <p:cNvPicPr/>
              <p:nvPr/>
            </p:nvPicPr>
            <p:blipFill>
              <a:blip r:embed="rId6"/>
              <a:srcRect l="0" t="51826" r="57159" b="0"/>
              <a:stretch/>
            </p:blipFill>
            <p:spPr>
              <a:xfrm rot="21024000">
                <a:off x="6750000" y="3221640"/>
                <a:ext cx="2781000" cy="5219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" name="Grafik 101" descr=""/>
              <p:cNvPicPr/>
              <p:nvPr/>
            </p:nvPicPr>
            <p:blipFill>
              <a:blip r:embed="rId7"/>
              <a:srcRect l="6209" t="51826" r="82188" b="33040"/>
              <a:stretch/>
            </p:blipFill>
            <p:spPr>
              <a:xfrm flipH="1" rot="829200">
                <a:off x="8812080" y="3328560"/>
                <a:ext cx="1279800" cy="18622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" name="Rechteck 102"/>
              <p:cNvSpPr/>
              <p:nvPr/>
            </p:nvSpPr>
            <p:spPr>
              <a:xfrm rot="20535000">
                <a:off x="8272080" y="5731920"/>
                <a:ext cx="403560" cy="928800"/>
              </a:xfrm>
              <a:prstGeom prst="rect">
                <a:avLst/>
              </a:prstGeom>
              <a:solidFill>
                <a:srgbClr val="eded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1475280">
                  <a:lnSpc>
                    <a:spcPct val="100000"/>
                  </a:lnSpc>
                </a:pPr>
                <a:endParaRPr b="0" lang="de-DE" sz="29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3" name="Rechteck 6"/>
              <p:cNvSpPr/>
              <p:nvPr/>
            </p:nvSpPr>
            <p:spPr>
              <a:xfrm rot="20451600">
                <a:off x="8486640" y="4948920"/>
                <a:ext cx="801720" cy="1047600"/>
              </a:xfrm>
              <a:custGeom>
                <a:avLst/>
                <a:gdLst>
                  <a:gd name="textAreaLeft" fmla="*/ 0 w 801720"/>
                  <a:gd name="textAreaRight" fmla="*/ 802080 w 801720"/>
                  <a:gd name="textAreaTop" fmla="*/ 0 h 1047600"/>
                  <a:gd name="textAreaBottom" fmla="*/ 1047960 h 1047600"/>
                </a:gdLst>
                <a:ahLst/>
                <a:rect l="textAreaLeft" t="textAreaTop" r="textAreaRight" b="textAreaBottom"/>
                <a:pathLst>
                  <a:path w="933592" h="1220112">
                    <a:moveTo>
                      <a:pt x="335570" y="0"/>
                    </a:moveTo>
                    <a:cubicBezTo>
                      <a:pt x="547216" y="54102"/>
                      <a:pt x="664654" y="35989"/>
                      <a:pt x="933592" y="25817"/>
                    </a:cubicBezTo>
                    <a:lnTo>
                      <a:pt x="805268" y="1143895"/>
                    </a:lnTo>
                    <a:lnTo>
                      <a:pt x="17578" y="1220112"/>
                    </a:lnTo>
                    <a:cubicBezTo>
                      <a:pt x="-80314" y="583269"/>
                      <a:pt x="259103" y="366420"/>
                      <a:pt x="335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1475280">
                  <a:lnSpc>
                    <a:spcPct val="100000"/>
                  </a:lnSpc>
                </a:pPr>
                <a:endParaRPr b="0" lang="de-DE" sz="2900" spc="-1" strike="noStrike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</p:grpSp>
      </p:grpSp>
      <p:sp>
        <p:nvSpPr>
          <p:cNvPr id="24" name="Freihandform 24"/>
          <p:cNvSpPr/>
          <p:nvPr/>
        </p:nvSpPr>
        <p:spPr>
          <a:xfrm>
            <a:off x="-27360" y="1302120"/>
            <a:ext cx="10344600" cy="6137640"/>
          </a:xfrm>
          <a:custGeom>
            <a:avLst/>
            <a:gdLst>
              <a:gd name="textAreaLeft" fmla="*/ 0 w 10344600"/>
              <a:gd name="textAreaRight" fmla="*/ 10344960 w 10344600"/>
              <a:gd name="textAreaTop" fmla="*/ 0 h 6137640"/>
              <a:gd name="textAreaBottom" fmla="*/ 6138000 h 6137640"/>
            </a:gdLst>
            <a:ahLst/>
            <a:rect l="textAreaLeft" t="textAreaTop" r="textAreaRight" b="textAreaBottom"/>
            <a:pathLst>
              <a:path w="10344839" h="6138124">
                <a:moveTo>
                  <a:pt x="0" y="6136395"/>
                </a:moveTo>
                <a:cubicBezTo>
                  <a:pt x="171680" y="5910549"/>
                  <a:pt x="324998" y="5686540"/>
                  <a:pt x="539827" y="5530468"/>
                </a:cubicBezTo>
                <a:cubicBezTo>
                  <a:pt x="754656" y="5374396"/>
                  <a:pt x="1006207" y="5256882"/>
                  <a:pt x="1288973" y="5199962"/>
                </a:cubicBezTo>
                <a:cubicBezTo>
                  <a:pt x="1571739" y="5143042"/>
                  <a:pt x="1909590" y="5100810"/>
                  <a:pt x="2236424" y="5188945"/>
                </a:cubicBezTo>
                <a:cubicBezTo>
                  <a:pt x="2563258" y="5277080"/>
                  <a:pt x="2963538" y="5583716"/>
                  <a:pt x="3249976" y="5728771"/>
                </a:cubicBezTo>
                <a:cubicBezTo>
                  <a:pt x="3536415" y="5873826"/>
                  <a:pt x="3720029" y="5995012"/>
                  <a:pt x="3955055" y="6059277"/>
                </a:cubicBezTo>
                <a:cubicBezTo>
                  <a:pt x="4190082" y="6123542"/>
                  <a:pt x="4425109" y="6167610"/>
                  <a:pt x="4660135" y="6114362"/>
                </a:cubicBezTo>
                <a:cubicBezTo>
                  <a:pt x="4895162" y="6061114"/>
                  <a:pt x="5190780" y="5884843"/>
                  <a:pt x="5365214" y="5739788"/>
                </a:cubicBezTo>
                <a:cubicBezTo>
                  <a:pt x="5539648" y="5594733"/>
                  <a:pt x="5662670" y="5429479"/>
                  <a:pt x="5706737" y="5244029"/>
                </a:cubicBezTo>
                <a:cubicBezTo>
                  <a:pt x="5750805" y="5058578"/>
                  <a:pt x="5717754" y="4764796"/>
                  <a:pt x="5629619" y="4627085"/>
                </a:cubicBezTo>
                <a:cubicBezTo>
                  <a:pt x="5541484" y="4489374"/>
                  <a:pt x="5341345" y="4397566"/>
                  <a:pt x="5177928" y="4417764"/>
                </a:cubicBezTo>
                <a:cubicBezTo>
                  <a:pt x="5014511" y="4437962"/>
                  <a:pt x="4764793" y="4542622"/>
                  <a:pt x="4649118" y="4748271"/>
                </a:cubicBezTo>
                <a:cubicBezTo>
                  <a:pt x="4533443" y="4953920"/>
                  <a:pt x="4570164" y="5214651"/>
                  <a:pt x="4616067" y="5387248"/>
                </a:cubicBezTo>
                <a:cubicBezTo>
                  <a:pt x="4661970" y="5559845"/>
                  <a:pt x="4724399" y="5666342"/>
                  <a:pt x="4924539" y="5783855"/>
                </a:cubicBezTo>
                <a:cubicBezTo>
                  <a:pt x="5124679" y="5901368"/>
                  <a:pt x="5534140" y="6044588"/>
                  <a:pt x="5816906" y="6026227"/>
                </a:cubicBezTo>
                <a:cubicBezTo>
                  <a:pt x="6099672" y="6007866"/>
                  <a:pt x="6375093" y="5890352"/>
                  <a:pt x="6621137" y="5673687"/>
                </a:cubicBezTo>
                <a:cubicBezTo>
                  <a:pt x="6867181" y="5457022"/>
                  <a:pt x="6960824" y="4941066"/>
                  <a:pt x="6896559" y="4527933"/>
                </a:cubicBezTo>
                <a:cubicBezTo>
                  <a:pt x="6832294" y="4114800"/>
                  <a:pt x="6419161" y="3578646"/>
                  <a:pt x="6235547" y="3194892"/>
                </a:cubicBezTo>
                <a:cubicBezTo>
                  <a:pt x="6051933" y="2811138"/>
                  <a:pt x="5881171" y="2563258"/>
                  <a:pt x="5794873" y="2225407"/>
                </a:cubicBezTo>
                <a:cubicBezTo>
                  <a:pt x="5708575" y="1887556"/>
                  <a:pt x="5787528" y="1454226"/>
                  <a:pt x="5982159" y="1167788"/>
                </a:cubicBezTo>
                <a:cubicBezTo>
                  <a:pt x="6176790" y="881350"/>
                  <a:pt x="6597267" y="616945"/>
                  <a:pt x="6962660" y="506776"/>
                </a:cubicBezTo>
                <a:cubicBezTo>
                  <a:pt x="7328053" y="396607"/>
                  <a:pt x="7871552" y="422313"/>
                  <a:pt x="8174516" y="506776"/>
                </a:cubicBezTo>
                <a:cubicBezTo>
                  <a:pt x="8477480" y="591239"/>
                  <a:pt x="8668438" y="828101"/>
                  <a:pt x="8780443" y="1013552"/>
                </a:cubicBezTo>
                <a:cubicBezTo>
                  <a:pt x="8892448" y="1199003"/>
                  <a:pt x="8885104" y="1474425"/>
                  <a:pt x="8846545" y="1619480"/>
                </a:cubicBezTo>
                <a:cubicBezTo>
                  <a:pt x="8807986" y="1764535"/>
                  <a:pt x="8673947" y="1867360"/>
                  <a:pt x="8549089" y="1883885"/>
                </a:cubicBezTo>
                <a:cubicBezTo>
                  <a:pt x="8424231" y="1900410"/>
                  <a:pt x="8192877" y="1821456"/>
                  <a:pt x="8097398" y="1718632"/>
                </a:cubicBezTo>
                <a:cubicBezTo>
                  <a:pt x="8001919" y="1615808"/>
                  <a:pt x="7967031" y="1426685"/>
                  <a:pt x="7976212" y="1266940"/>
                </a:cubicBezTo>
                <a:cubicBezTo>
                  <a:pt x="7985393" y="1107195"/>
                  <a:pt x="8047822" y="897875"/>
                  <a:pt x="8152482" y="760164"/>
                </a:cubicBezTo>
                <a:cubicBezTo>
                  <a:pt x="8257142" y="622453"/>
                  <a:pt x="8433412" y="519629"/>
                  <a:pt x="8604173" y="440675"/>
                </a:cubicBezTo>
                <a:cubicBezTo>
                  <a:pt x="8774934" y="361721"/>
                  <a:pt x="8960386" y="326834"/>
                  <a:pt x="9177051" y="286439"/>
                </a:cubicBezTo>
                <a:cubicBezTo>
                  <a:pt x="9393716" y="246044"/>
                  <a:pt x="9709533" y="246044"/>
                  <a:pt x="9904164" y="198304"/>
                </a:cubicBezTo>
                <a:cubicBezTo>
                  <a:pt x="10098795" y="150564"/>
                  <a:pt x="10218145" y="78954"/>
                  <a:pt x="10344839" y="0"/>
                </a:cubicBezTo>
              </a:path>
            </a:pathLst>
          </a:custGeom>
          <a:noFill/>
          <a:ln cap="rnd" w="76200">
            <a:solidFill>
              <a:srgbClr val="ff7426"/>
            </a:solidFill>
            <a:prstDash val="sysDash"/>
            <a:round/>
            <a:tailEnd len="med" type="arrow" w="lg"/>
          </a:ln>
          <a:effectLst>
            <a:outerShdw algn="tl" blurRad="63360" dir="2700000" dist="50402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1475280">
              <a:lnSpc>
                <a:spcPct val="100000"/>
              </a:lnSpc>
            </a:pPr>
            <a:endParaRPr b="0" lang="de-DE" sz="29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" name="Rechteck 4"/>
          <p:cNvSpPr/>
          <p:nvPr/>
        </p:nvSpPr>
        <p:spPr>
          <a:xfrm>
            <a:off x="8166240" y="13105800"/>
            <a:ext cx="207648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1475280">
              <a:lnSpc>
                <a:spcPct val="120000"/>
              </a:lnSpc>
            </a:pPr>
            <a:r>
              <a:rPr b="0" lang="de-DE" sz="1400" spc="18" strike="noStrike">
                <a:solidFill>
                  <a:srgbClr val="ffffff"/>
                </a:solidFill>
                <a:latin typeface="Arial"/>
                <a:ea typeface="Arial"/>
              </a:rPr>
              <a:t>indico.dkfz.de/e/Acad25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" name="Grafik 5" descr=""/>
          <p:cNvPicPr/>
          <p:nvPr/>
        </p:nvPicPr>
        <p:blipFill>
          <a:blip r:embed="rId8"/>
          <a:srcRect l="-6195" t="6103" r="-4162" b="-3539"/>
          <a:stretch/>
        </p:blipFill>
        <p:spPr>
          <a:xfrm>
            <a:off x="8161200" y="13388760"/>
            <a:ext cx="2134440" cy="141624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1" descr=""/>
          <p:cNvPicPr/>
          <p:nvPr/>
        </p:nvPicPr>
        <p:blipFill>
          <a:blip r:embed="rId9"/>
          <a:stretch/>
        </p:blipFill>
        <p:spPr>
          <a:xfrm>
            <a:off x="5346720" y="431640"/>
            <a:ext cx="5039640" cy="142128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8" descr=""/>
          <p:cNvPicPr/>
          <p:nvPr/>
        </p:nvPicPr>
        <p:blipFill>
          <a:blip r:embed="rId10"/>
          <a:stretch/>
        </p:blipFill>
        <p:spPr>
          <a:xfrm>
            <a:off x="8161200" y="10718640"/>
            <a:ext cx="2156040" cy="2156040"/>
          </a:xfrm>
          <a:prstGeom prst="rect">
            <a:avLst/>
          </a:prstGeom>
          <a:ln w="0">
            <a:noFill/>
          </a:ln>
        </p:spPr>
      </p:pic>
      <p:sp>
        <p:nvSpPr>
          <p:cNvPr id="2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1475280">
              <a:lnSpc>
                <a:spcPct val="100000"/>
              </a:lnSpc>
            </a:pPr>
            <a:endParaRPr b="0" lang="en-GB" sz="2900" spc="-1" strike="noStrike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30" name="Picture 11" descr=""/>
          <p:cNvPicPr/>
          <p:nvPr/>
        </p:nvPicPr>
        <p:blipFill>
          <a:blip r:embed="rId11"/>
          <a:stretch/>
        </p:blipFill>
        <p:spPr>
          <a:xfrm flipH="1" rot="990600">
            <a:off x="7751160" y="2905920"/>
            <a:ext cx="1328760" cy="139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_Benutzerdefiniertes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Plakat_Grosses_Bild</Template>
  <TotalTime>112</TotalTime>
  <Application>Collabora_Office/23.05.17.1$Linux_X86_64 LibreOffice_project/7fb6e39eda0b5c5d1c5498c7de9c0a145ed89a39</Application>
  <AppVersion>15.0000</AppVersion>
  <Words>58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2023-03-17T10:35:07Z</dcterms:created>
  <dc:creator>Papadopoulou, Katerina</dc:creator>
  <dc:description/>
  <dc:language>de-DE</dc:language>
  <cp:lastModifiedBy/>
  <dcterms:modified xsi:type="dcterms:W3CDTF">2025-01-20T11:36:10Z</dcterms:modified>
  <cp:revision>95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0x0101003BB9829B882D5140ABCB1E6D3420C654</vt:lpwstr>
  </property>
  <property fmtid="{D5CDD505-2E9C-101B-9397-08002B2CF9AE}" pid="3" name="Order">
    <vt:r8>526400</vt:r8>
  </property>
  <property fmtid="{D5CDD505-2E9C-101B-9397-08002B2CF9AE}" pid="4" name="PresentationFormat">
    <vt:lpwstr>Custom</vt:lpwstr>
  </property>
  <property fmtid="{D5CDD505-2E9C-101B-9397-08002B2CF9AE}" pid="5" name="Slides">
    <vt:i4>2</vt:i4>
  </property>
  <property fmtid="{D5CDD505-2E9C-101B-9397-08002B2CF9AE}" pid="6" name="TemplateUrl">
    <vt:lpwstr/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xd_ProgID">
    <vt:lpwstr/>
  </property>
</Properties>
</file>