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4" r:id="rId7"/>
    <p:sldId id="276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erburg, Anna" initials="NA" lastIdx="1" clrIdx="0">
    <p:extLst>
      <p:ext uri="{19B8F6BF-5375-455C-9EA6-DF929625EA0E}">
        <p15:presenceInfo xmlns:p15="http://schemas.microsoft.com/office/powerpoint/2012/main" userId="S-1-5-21-682003330-1957994488-2146178535-37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12"/>
  </p:normalViewPr>
  <p:slideViewPr>
    <p:cSldViewPr>
      <p:cViewPr varScale="1">
        <p:scale>
          <a:sx n="157" d="100"/>
          <a:sy n="157" d="100"/>
        </p:scale>
        <p:origin x="156" y="372"/>
      </p:cViewPr>
      <p:guideLst>
        <p:guide orient="horz" pos="3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5A10B34-2837-4B6A-8283-4F3E33DD4C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Proteomics Core Facility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923C63-04E0-4B3E-8055-D566126C00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3C1BC-8A1D-4651-A0B8-47F84F5F5A8F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AD8F26-F883-4F15-A5D2-073703D68E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D4A-C72D-4648-935C-C741394601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F36C-05D2-4F9A-92FD-A3F07E7EA7D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6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Proteomics Core Facility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951EC4-578A-4566-8415-1F100E76D14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714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5D4E27D-57A5-4DC7-887D-E29C2988420C}" type="slidenum">
              <a:rPr lang="de-DE" sz="1200"/>
              <a:pPr/>
              <a:t>1</a:t>
            </a:fld>
            <a:endParaRPr lang="de-DE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9144000" cy="43541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1600200" y="3450431"/>
            <a:ext cx="0" cy="62865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568451" y="1335882"/>
            <a:ext cx="6365875" cy="498983"/>
          </a:xfrm>
        </p:spPr>
        <p:txBody>
          <a:bodyPr/>
          <a:lstStyle>
            <a:lvl1pPr>
              <a:lnSpc>
                <a:spcPts val="3450"/>
              </a:lnSpc>
              <a:defRPr sz="2400"/>
            </a:lvl1pPr>
          </a:lstStyle>
          <a:p>
            <a:pPr lvl="0"/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3429000"/>
            <a:ext cx="6400800" cy="400050"/>
          </a:xfrm>
        </p:spPr>
        <p:txBody>
          <a:bodyPr/>
          <a:lstStyle>
            <a:lvl1pPr marL="0" indent="0">
              <a:buFont typeface="Times" charset="0"/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66676" y="509588"/>
            <a:ext cx="1273175" cy="1547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FF9883A2-B66A-4784-867F-E386CB34CD5F}" type="datetime1">
              <a:rPr lang="en-US"/>
              <a:pPr/>
              <a:t>10/25/2024</a:t>
            </a:fld>
            <a:endParaRPr lang="en-US" sz="1050" dirty="0">
              <a:latin typeface="Times New Roman" pitchFamily="18" charset="0"/>
            </a:endParaRPr>
          </a:p>
        </p:txBody>
      </p:sp>
      <p:pic>
        <p:nvPicPr>
          <p:cNvPr id="9" name="Picture 38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7221058" y="96135"/>
            <a:ext cx="1736396" cy="6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937" y="4467235"/>
            <a:ext cx="237744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7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 descr="DKFZ_Aussenaufnahme_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" b="27476"/>
          <a:stretch/>
        </p:blipFill>
        <p:spPr bwMode="auto">
          <a:xfrm>
            <a:off x="0" y="4762"/>
            <a:ext cx="9131300" cy="433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4342210"/>
            <a:ext cx="9144000" cy="789384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1800" dirty="0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1600200" y="3450431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V="1">
            <a:off x="1600200" y="4763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pic>
        <p:nvPicPr>
          <p:cNvPr id="9" name="Picture 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537" y="4467235"/>
            <a:ext cx="237744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3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 b="22999"/>
          <a:stretch/>
        </p:blipFill>
        <p:spPr bwMode="auto">
          <a:xfrm>
            <a:off x="0" y="-75010"/>
            <a:ext cx="9156700" cy="441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4342210"/>
            <a:ext cx="9144000" cy="789384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1800" dirty="0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1600200" y="3450431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-65485"/>
            <a:ext cx="0" cy="628651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467235"/>
            <a:ext cx="237744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Seite </a:t>
            </a:r>
            <a:fld id="{EBB615AD-B8EE-429E-BDEE-5046433BCECB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‹Nr.›</a:t>
            </a:fld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57F4B9A-3009-46E0-ACC0-3DB23954FDDF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10/25/2024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73025" y="136376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Autor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Abteilung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676400" y="1028700"/>
            <a:ext cx="7239000" cy="3714750"/>
          </a:xfrm>
        </p:spPr>
        <p:txBody>
          <a:bodyPr/>
          <a:lstStyle>
            <a:lvl1pPr marL="142875" indent="-142875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427435" indent="-141685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710804" indent="-140494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992981" indent="-139304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1344216" indent="-208360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676400" y="409576"/>
            <a:ext cx="5415880" cy="3231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5" name="Picture 38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7599374" y="96135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6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Seite </a:t>
            </a:r>
            <a:fld id="{D29F4559-CFDF-458A-808C-EDEC189C5ED6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‹Nr.›</a:t>
            </a:fld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9AFE2335-BD26-4055-B7A5-230773AC9D92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10/25/2024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73024" y="207169"/>
            <a:ext cx="137906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Proteomics Core Facility (PCF)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W120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676400" y="409576"/>
            <a:ext cx="5415880" cy="3231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Booking </a:t>
            </a:r>
            <a:r>
              <a:rPr lang="de-DE" dirty="0" err="1"/>
              <a:t>Bioruptor</a:t>
            </a:r>
            <a:r>
              <a:rPr lang="de-DE" dirty="0"/>
              <a:t> Pico via PPMS</a:t>
            </a:r>
          </a:p>
        </p:txBody>
      </p:sp>
      <p:pic>
        <p:nvPicPr>
          <p:cNvPr id="13" name="Picture 38">
            <a:extLst>
              <a:ext uri="{FF2B5EF4-FFF2-40B4-BE49-F238E27FC236}">
                <a16:creationId xmlns:a16="http://schemas.microsoft.com/office/drawing/2014/main" id="{1D882FB2-362E-0F41-BB73-0620FC49569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7599374" y="96135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7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Seite </a:t>
            </a:r>
            <a:fld id="{F57701FD-4FF6-4A49-9856-937B2596C0E4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‹Nr.›</a:t>
            </a:fld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2D5C221A-F021-472D-8971-F8F4FE65D48D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10/25/2024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73025" y="207169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Autor</a:t>
            </a: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Abteilung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676400" y="1028700"/>
            <a:ext cx="3543300" cy="3714750"/>
          </a:xfrm>
        </p:spPr>
        <p:txBody>
          <a:bodyPr/>
          <a:lstStyle>
            <a:lvl1pPr>
              <a:buClr>
                <a:srgbClr val="0047B9"/>
              </a:buClr>
              <a:buSzPct val="100000"/>
              <a:defRPr sz="2100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1800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150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1350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13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5372100" y="1028700"/>
            <a:ext cx="3543300" cy="3714750"/>
          </a:xfrm>
        </p:spPr>
        <p:txBody>
          <a:bodyPr/>
          <a:lstStyle>
            <a:lvl1pPr marL="142875" indent="-142875">
              <a:buClr>
                <a:srgbClr val="0047B9"/>
              </a:buClr>
              <a:buSzPct val="100000"/>
              <a:buFont typeface="Arial"/>
              <a:buChar char="•"/>
              <a:defRPr sz="2100">
                <a:solidFill>
                  <a:srgbClr val="000000"/>
                </a:solidFill>
              </a:defRPr>
            </a:lvl1pPr>
            <a:lvl2pPr marL="427435" indent="-141685">
              <a:buClr>
                <a:srgbClr val="0047B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lvl2pPr>
            <a:lvl3pPr marL="710804" indent="-140494">
              <a:buClr>
                <a:srgbClr val="0047B9"/>
              </a:buClr>
              <a:buSzPct val="100000"/>
              <a:buFont typeface="Arial"/>
              <a:buChar char="•"/>
              <a:defRPr sz="1500">
                <a:solidFill>
                  <a:srgbClr val="000000"/>
                </a:solidFill>
              </a:defRPr>
            </a:lvl3pPr>
            <a:lvl4pPr marL="992981" indent="-139304">
              <a:buClr>
                <a:srgbClr val="0047B9"/>
              </a:buClr>
              <a:buSzPct val="100000"/>
              <a:buFont typeface="Arial"/>
              <a:buChar char="•"/>
              <a:defRPr sz="1350">
                <a:solidFill>
                  <a:srgbClr val="000000"/>
                </a:solidFill>
              </a:defRPr>
            </a:lvl4pPr>
            <a:lvl5pPr marL="1344216" indent="-208360">
              <a:buClr>
                <a:srgbClr val="0047B9"/>
              </a:buClr>
              <a:buSzPct val="100000"/>
              <a:buFont typeface="Arial"/>
              <a:buChar char="•"/>
              <a:defRPr sz="13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676400" y="409576"/>
            <a:ext cx="5415880" cy="3231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5" name="Picture 38">
            <a:extLst>
              <a:ext uri="{FF2B5EF4-FFF2-40B4-BE49-F238E27FC236}">
                <a16:creationId xmlns:a16="http://schemas.microsoft.com/office/drawing/2014/main" id="{87161618-FD9C-694B-8FB3-2E235709C2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7599374" y="96135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8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10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Seite </a:t>
            </a:r>
            <a:fld id="{B47DFF7A-1EB7-4406-9660-9222A6EE88BD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‹Nr.›</a:t>
            </a:fld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9F16827F-77AA-40A7-951E-7EC5FC37C2F8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10/25/2024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73025" y="207169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Autor</a:t>
            </a:r>
          </a:p>
        </p:txBody>
      </p:sp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Abteilung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0047B9"/>
              </a:buClr>
              <a:defRPr sz="1800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defRPr sz="1500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defRPr sz="135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defRPr sz="1200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0047B9"/>
              </a:buClr>
              <a:buSzPct val="100000"/>
              <a:defRPr sz="1800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1500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135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1200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676400" y="409576"/>
            <a:ext cx="5415880" cy="3231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21" name="Picture 38">
            <a:extLst>
              <a:ext uri="{FF2B5EF4-FFF2-40B4-BE49-F238E27FC236}">
                <a16:creationId xmlns:a16="http://schemas.microsoft.com/office/drawing/2014/main" id="{44755C91-7056-0D40-9F0D-8F913E869C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7599374" y="96135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7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5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Seite </a:t>
            </a:r>
            <a:fld id="{7F4FAE7C-9164-478A-A6A0-C392701F708D}" type="slidenum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‹Nr.›</a:t>
            </a:fld>
            <a:endParaRPr lang="en-US" sz="105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C0E7D387-7C72-406D-8B9E-A14FF2DB6AF2}" type="datetime1">
              <a:rPr lang="en-US" sz="675">
                <a:solidFill>
                  <a:schemeClr val="bg2"/>
                </a:solidFill>
                <a:latin typeface="Arial" pitchFamily="34" charset="0"/>
              </a:rPr>
              <a:pPr/>
              <a:t>10/25/2024</a:t>
            </a:fld>
            <a:r>
              <a:rPr lang="en-US" sz="675" dirty="0">
                <a:solidFill>
                  <a:schemeClr val="bg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73025" y="207169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Autor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675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Abteilung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6400" y="409576"/>
            <a:ext cx="5415880" cy="3231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3" name="Picture 38">
            <a:extLst>
              <a:ext uri="{FF2B5EF4-FFF2-40B4-BE49-F238E27FC236}">
                <a16:creationId xmlns:a16="http://schemas.microsoft.com/office/drawing/2014/main" id="{A58B95C8-4FAD-4247-B3C2-A3CE908230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7599374" y="96135"/>
            <a:ext cx="1320324" cy="6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8"/>
          <p:cNvSpPr>
            <a:spLocks noChangeArrowheads="1"/>
          </p:cNvSpPr>
          <p:nvPr/>
        </p:nvSpPr>
        <p:spPr bwMode="auto">
          <a:xfrm>
            <a:off x="0" y="742950"/>
            <a:ext cx="9144000" cy="4400550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1800" dirty="0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3175" y="-7143"/>
            <a:ext cx="9144000" cy="783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62865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028700"/>
            <a:ext cx="7239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black">
          <a:xfrm>
            <a:off x="746125" y="509588"/>
            <a:ext cx="920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675" dirty="0">
                <a:solidFill>
                  <a:schemeClr val="tx2"/>
                </a:solidFill>
                <a:latin typeface="Arial" pitchFamily="34" charset="0"/>
              </a:rPr>
              <a:t>Seite </a:t>
            </a:r>
            <a:fld id="{47BF529B-20BA-4860-B770-106DF4173C76}" type="slidenum">
              <a:rPr lang="en-US" sz="675">
                <a:solidFill>
                  <a:schemeClr val="tx2"/>
                </a:solidFill>
                <a:latin typeface="Arial" pitchFamily="34" charset="0"/>
              </a:rPr>
              <a:pPr/>
              <a:t>‹Nr.›</a:t>
            </a:fld>
            <a:endParaRPr lang="en-US" sz="10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black">
          <a:xfrm>
            <a:off x="69850" y="509588"/>
            <a:ext cx="84455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86C20B37-1693-4597-9F13-EEA5CA18A0D5}" type="datetime1">
              <a:rPr lang="en-US" sz="675">
                <a:solidFill>
                  <a:schemeClr val="tx2"/>
                </a:solidFill>
                <a:latin typeface="Arial" pitchFamily="34" charset="0"/>
              </a:rPr>
              <a:pPr/>
              <a:t>10/25/2024</a:t>
            </a:fld>
            <a:r>
              <a:rPr lang="en-US" sz="675" dirty="0">
                <a:solidFill>
                  <a:schemeClr val="tx2"/>
                </a:solidFill>
                <a:latin typeface="Arial" pitchFamily="34" charset="0"/>
              </a:rPr>
              <a:t> |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73025" y="207169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675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Autor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76200" y="309563"/>
            <a:ext cx="121920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675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Abteilung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09576"/>
            <a:ext cx="5638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1744664" y="342900"/>
            <a:ext cx="5654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1800" dirty="0">
              <a:solidFill>
                <a:schemeClr val="tx2"/>
              </a:solidFill>
              <a:ea typeface="ＭＳ Ｐゴシック" charset="0"/>
            </a:endParaRPr>
          </a:p>
        </p:txBody>
      </p:sp>
      <p:pic>
        <p:nvPicPr>
          <p:cNvPr id="14" name="Picture 38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8"/>
          <a:stretch/>
        </p:blipFill>
        <p:spPr bwMode="auto">
          <a:xfrm>
            <a:off x="7641282" y="103300"/>
            <a:ext cx="1274118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42875" indent="-142875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  <a:cs typeface="ＭＳ Ｐゴシック" charset="0"/>
        </a:defRPr>
      </a:lvl1pPr>
      <a:lvl2pPr marL="427435" indent="-141685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2pPr>
      <a:lvl3pPr marL="710804" indent="-14049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3pPr>
      <a:lvl4pPr marL="992981" indent="-13930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4pPr>
      <a:lvl5pPr marL="13442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MS PGothic" pitchFamily="34" charset="-128"/>
        </a:defRPr>
      </a:lvl5pPr>
      <a:lvl6pPr marL="16871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6pPr>
      <a:lvl7pPr marL="20300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7pPr>
      <a:lvl8pPr marL="23729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8pPr>
      <a:lvl9pPr marL="2715816" indent="-2083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15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teomicscore@dkfz-heidelber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pms.dkfz-heidelberg.de/PACF/?PCF" TargetMode="External"/><Relationship Id="rId2" Type="http://schemas.openxmlformats.org/officeDocument/2006/relationships/hyperlink" Target="mailto:proteomicscore@dkfz-heidelberg.d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hyperlink" Target="https://www.diagenode.com/files/products/shearing_technology/bioruptor/Bioruptor_pico_manual.pdf" TargetMode="External"/><Relationship Id="rId4" Type="http://schemas.openxmlformats.org/officeDocument/2006/relationships/hyperlink" Target="https://ppms.dkfz-heidelberg.de/PACF/areq/?pf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pms.dkfz-heidelberg.de/PACF/?PC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pms.dkfz-heidelberg.de/PACF/areq/?pf=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fld id="{91C99528-2FD1-4E90-913A-6A4BC8ADFDDE}" type="datetime1">
              <a:rPr lang="en-US" sz="675">
                <a:solidFill>
                  <a:schemeClr val="tx2"/>
                </a:solidFill>
                <a:latin typeface="Arial" pitchFamily="34" charset="0"/>
              </a:rPr>
              <a:pPr eaLnBrk="1" hangingPunct="1"/>
              <a:t>10/25/2024</a:t>
            </a:fld>
            <a:endParaRPr lang="en-US" sz="105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1335881"/>
            <a:ext cx="5334000" cy="93038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+mj-ea"/>
                <a:cs typeface="+mj-cs"/>
              </a:rPr>
              <a:t>Booking Bioruptor Pico via PPMS </a:t>
            </a:r>
            <a:br>
              <a:rPr lang="de-DE" dirty="0">
                <a:ea typeface="+mj-ea"/>
                <a:cs typeface="+mj-cs"/>
              </a:rPr>
            </a:br>
            <a:r>
              <a:rPr lang="de-DE" sz="1800" b="0" dirty="0">
                <a:ea typeface="+mj-ea"/>
                <a:cs typeface="+mj-cs"/>
              </a:rPr>
              <a:t>TP3, Room B.3.208</a:t>
            </a:r>
            <a:endParaRPr lang="de-DE" b="0" dirty="0">
              <a:ea typeface="+mj-ea"/>
              <a:cs typeface="+mj-cs"/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86150"/>
            <a:ext cx="6400800" cy="4000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+mn-ea"/>
                <a:cs typeface="+mn-cs"/>
              </a:rPr>
              <a:t>Proteomics Core Facility (W120)</a:t>
            </a:r>
          </a:p>
          <a:p>
            <a:pPr eaLnBrk="1" hangingPunct="1">
              <a:defRPr/>
            </a:pPr>
            <a:r>
              <a:rPr lang="de-DE" dirty="0">
                <a:ea typeface="+mn-ea"/>
                <a:cs typeface="+mn-cs"/>
                <a:hlinkClick r:id="rId3"/>
              </a:rPr>
              <a:t>proteomicscore@dkfz-heidelberg.de</a:t>
            </a:r>
            <a:endParaRPr lang="de-DE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de-DE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de-DE" dirty="0">
              <a:ea typeface="+mn-ea"/>
              <a:cs typeface="+mn-cs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596754" y="41648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1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D6F43A-B07B-4C22-B630-9451885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EFB502-2DE5-4825-AB21-E2629684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11350"/>
            <a:ext cx="3429000" cy="3957506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F84E9F8-F187-43A5-BAD6-8B4345D163B0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4. Cancel a session </a:t>
            </a:r>
            <a:endParaRPr lang="en-US" b="1" kern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38A58-33C8-4D03-923B-C7236F0A8EE8}"/>
              </a:ext>
            </a:extLst>
          </p:cNvPr>
          <p:cNvSpPr/>
          <p:nvPr/>
        </p:nvSpPr>
        <p:spPr bwMode="auto">
          <a:xfrm>
            <a:off x="2057400" y="3977176"/>
            <a:ext cx="533400" cy="2286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A0B115-8B17-444A-9A29-0FC1160D9279}"/>
              </a:ext>
            </a:extLst>
          </p:cNvPr>
          <p:cNvSpPr txBox="1"/>
          <p:nvPr/>
        </p:nvSpPr>
        <p:spPr>
          <a:xfrm>
            <a:off x="3505200" y="2659216"/>
            <a:ext cx="541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+mj-lt"/>
              </a:rPr>
              <a:t>To cancel a session 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latin typeface="+mj-lt"/>
              </a:rPr>
              <a:t>click on the session </a:t>
            </a:r>
            <a:r>
              <a:rPr lang="de-DE" sz="1200" dirty="0">
                <a:solidFill>
                  <a:schemeClr val="accent6"/>
                </a:solidFill>
                <a:latin typeface="+mj-lt"/>
              </a:rPr>
              <a:t>and give the system a tiny bit of time to open the sessions‘ infos.</a:t>
            </a:r>
          </a:p>
          <a:p>
            <a:pPr marL="171450" indent="-171450">
              <a:buFontTx/>
              <a:buChar char="-"/>
            </a:pPr>
            <a:endParaRPr lang="de-DE" sz="12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1D0073-15D6-4CAF-93E9-0A1F341AB086}"/>
              </a:ext>
            </a:extLst>
          </p:cNvPr>
          <p:cNvSpPr txBox="1"/>
          <p:nvPr/>
        </p:nvSpPr>
        <p:spPr>
          <a:xfrm>
            <a:off x="7924800" y="4378464"/>
            <a:ext cx="1143000" cy="707886"/>
          </a:xfrm>
          <a:prstGeom prst="rect">
            <a:avLst/>
          </a:prstGeom>
          <a:noFill/>
          <a:ln w="19050" cmpd="tri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800" b="1" i="1" dirty="0">
                <a:latin typeface="+mj-lt"/>
              </a:rPr>
              <a:t>Info</a:t>
            </a:r>
          </a:p>
          <a:p>
            <a:pPr algn="just"/>
            <a:r>
              <a:rPr lang="de-DE" sz="800" i="1" dirty="0">
                <a:latin typeface="+mj-lt"/>
              </a:rPr>
              <a:t>Make sure you don‘t click the pen; pen is for re-scheduling only. </a:t>
            </a:r>
            <a:endParaRPr lang="en-US" sz="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33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01EA6F-71F6-43E9-A635-5E7D0B0E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0BD879-4CD7-4A1E-8F7C-4D53EB8A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77009"/>
            <a:ext cx="4876800" cy="2723861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80A7ABED-F009-4EA1-93C2-FDD773F0B9E3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4. Cancel a session </a:t>
            </a:r>
            <a:endParaRPr lang="en-US" b="1" kern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CD5196-2CCC-4CBD-93CF-1BED884D9229}"/>
              </a:ext>
            </a:extLst>
          </p:cNvPr>
          <p:cNvSpPr/>
          <p:nvPr/>
        </p:nvSpPr>
        <p:spPr bwMode="auto">
          <a:xfrm>
            <a:off x="76200" y="3562350"/>
            <a:ext cx="2438400" cy="3048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78613F-75E4-4FA9-84BC-BF483DE36C85}"/>
              </a:ext>
            </a:extLst>
          </p:cNvPr>
          <p:cNvSpPr txBox="1"/>
          <p:nvPr/>
        </p:nvSpPr>
        <p:spPr>
          <a:xfrm>
            <a:off x="5029200" y="2417861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j-lt"/>
              </a:rPr>
              <a:t>- Click on „Cancel session“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88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663806-A2BE-40B2-862B-EBC20AB6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E6F6D7B9-6D5A-4155-B433-EFA0CEE40E48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5. Contact and links</a:t>
            </a:r>
            <a:endParaRPr lang="en-US" b="1" kern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ECA9A1-2848-4ED8-866A-E0BD528DCEDD}"/>
              </a:ext>
            </a:extLst>
          </p:cNvPr>
          <p:cNvSpPr txBox="1"/>
          <p:nvPr/>
        </p:nvSpPr>
        <p:spPr>
          <a:xfrm>
            <a:off x="0" y="12001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latin typeface="+mj-lt"/>
              </a:rPr>
              <a:t>Proteomics Core Facility Contact:</a:t>
            </a:r>
          </a:p>
          <a:p>
            <a:pPr algn="ctr"/>
            <a:r>
              <a:rPr lang="de-DE" sz="1200" dirty="0">
                <a:latin typeface="+mj-lt"/>
              </a:rPr>
              <a:t>TP3, 3rd floor, Building part 2</a:t>
            </a:r>
          </a:p>
          <a:p>
            <a:pPr algn="ctr"/>
            <a:r>
              <a:rPr lang="de-DE" sz="1200" dirty="0">
                <a:latin typeface="+mj-lt"/>
              </a:rPr>
              <a:t>Rooms B3.201 (Office) or B3.210 (Lab)</a:t>
            </a:r>
          </a:p>
          <a:p>
            <a:pPr algn="ctr"/>
            <a:r>
              <a:rPr lang="de-DE" sz="1200" dirty="0">
                <a:latin typeface="+mj-lt"/>
                <a:hlinkClick r:id="rId2"/>
              </a:rPr>
              <a:t>proteomicscore@dkfz-heidelberg.de</a:t>
            </a:r>
            <a:endParaRPr lang="de-DE" sz="1200" dirty="0">
              <a:latin typeface="+mj-lt"/>
            </a:endParaRPr>
          </a:p>
          <a:p>
            <a:pPr algn="ctr"/>
            <a:r>
              <a:rPr lang="de-DE" sz="1200" dirty="0">
                <a:latin typeface="+mj-lt"/>
              </a:rPr>
              <a:t>+49 6221 42 4548</a:t>
            </a:r>
            <a:endParaRPr lang="en-US" sz="1200" dirty="0"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19B587-756B-4322-91F1-9F84FCAE1623}"/>
              </a:ext>
            </a:extLst>
          </p:cNvPr>
          <p:cNvSpPr txBox="1"/>
          <p:nvPr/>
        </p:nvSpPr>
        <p:spPr>
          <a:xfrm>
            <a:off x="-6351" y="41719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</a:rPr>
              <a:t>Useful Links</a:t>
            </a:r>
            <a:r>
              <a:rPr lang="en-US" sz="800" dirty="0">
                <a:solidFill>
                  <a:schemeClr val="accent6"/>
                </a:solidFill>
              </a:rPr>
              <a:t> 	</a:t>
            </a:r>
          </a:p>
          <a:p>
            <a:r>
              <a:rPr lang="en-US" sz="800" dirty="0">
                <a:solidFill>
                  <a:schemeClr val="accent6"/>
                </a:solidFill>
              </a:rPr>
              <a:t>(Press STRG or CTRL and click on a link to enter)</a:t>
            </a:r>
            <a:endParaRPr lang="de-DE" sz="1200" b="1" dirty="0">
              <a:latin typeface="+mj-lt"/>
            </a:endParaRPr>
          </a:p>
          <a:p>
            <a:r>
              <a:rPr lang="de-DE" sz="1200" dirty="0">
                <a:latin typeface="+mj-lt"/>
              </a:rPr>
              <a:t>Enter PPMS:		</a:t>
            </a:r>
            <a:r>
              <a:rPr lang="en-US" sz="1200" b="1" dirty="0">
                <a:hlinkClick r:id="rId3"/>
              </a:rPr>
              <a:t> PPMS of the Proteomics Core Facility</a:t>
            </a:r>
            <a:r>
              <a:rPr lang="en-US" sz="1200" b="1" dirty="0"/>
              <a:t> </a:t>
            </a:r>
            <a:endParaRPr lang="de-DE" sz="1200" dirty="0">
              <a:latin typeface="+mj-lt"/>
            </a:endParaRPr>
          </a:p>
          <a:p>
            <a:r>
              <a:rPr lang="de-DE" sz="1200" dirty="0">
                <a:latin typeface="+mj-lt"/>
              </a:rPr>
              <a:t>Account Creation request:	</a:t>
            </a:r>
            <a:r>
              <a:rPr lang="de-DE" sz="1200" b="1" dirty="0">
                <a:hlinkClick r:id="rId4"/>
              </a:rPr>
              <a:t> User account creation request</a:t>
            </a:r>
            <a:endParaRPr lang="de-DE" sz="1200" b="1" dirty="0"/>
          </a:p>
          <a:p>
            <a:r>
              <a:rPr lang="de-DE" sz="1200" dirty="0">
                <a:latin typeface="+mj-lt"/>
              </a:rPr>
              <a:t>Bioruptor Pico V.2:	</a:t>
            </a:r>
            <a:r>
              <a:rPr lang="de-DE" sz="1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Bioruptor Pico Manual</a:t>
            </a:r>
            <a:endParaRPr lang="en-US" sz="1200" b="1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64ED3A-EC03-4D9C-9251-9089487B756E}"/>
              </a:ext>
            </a:extLst>
          </p:cNvPr>
          <p:cNvSpPr txBox="1"/>
          <p:nvPr/>
        </p:nvSpPr>
        <p:spPr>
          <a:xfrm>
            <a:off x="2590800" y="243325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feel free to reach out to us if you have any questions</a:t>
            </a:r>
            <a:endParaRPr lang="en-US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F09480-62A4-4E86-83BE-3257463A6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889" y="4324350"/>
            <a:ext cx="1032583" cy="7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33237" y="409576"/>
            <a:ext cx="4062413" cy="32316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+mj-ea"/>
              </a:rPr>
              <a:t>Booking Bioruptor Pico via PPMS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3237" y="1045879"/>
            <a:ext cx="4062413" cy="297656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de-DE" sz="1500" b="1" dirty="0">
              <a:solidFill>
                <a:srgbClr val="0047B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98703" y="971550"/>
            <a:ext cx="5346594" cy="2592288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9477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3pPr>
            <a:lvl4pPr marL="1323975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922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494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7066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638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21088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0047B9"/>
              </a:buClr>
              <a:buSzPct val="115000"/>
              <a:buNone/>
              <a:defRPr/>
            </a:pPr>
            <a:endParaRPr lang="de-DE" sz="1600" b="1" dirty="0">
              <a:solidFill>
                <a:srgbClr val="000000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47B9"/>
              </a:buClr>
              <a:buSzPct val="115000"/>
              <a:buNone/>
              <a:defRPr/>
            </a:pPr>
            <a:r>
              <a:rPr lang="de-DE" sz="1600" b="1" dirty="0">
                <a:solidFill>
                  <a:srgbClr val="000000"/>
                </a:solidFill>
              </a:rPr>
              <a:t>1. Log in (S. 3)</a:t>
            </a:r>
          </a:p>
          <a:p>
            <a:pPr marL="0" indent="0">
              <a:lnSpc>
                <a:spcPct val="200000"/>
              </a:lnSpc>
              <a:buClr>
                <a:srgbClr val="0047B9"/>
              </a:buClr>
              <a:buSzPct val="115000"/>
              <a:buNone/>
              <a:defRPr/>
            </a:pPr>
            <a:r>
              <a:rPr lang="de-DE" sz="1600" b="1" dirty="0">
                <a:solidFill>
                  <a:srgbClr val="000000"/>
                </a:solidFill>
              </a:rPr>
              <a:t>2. Book a session (S. 4 – 6)</a:t>
            </a:r>
          </a:p>
          <a:p>
            <a:pPr marL="0" indent="0">
              <a:lnSpc>
                <a:spcPct val="200000"/>
              </a:lnSpc>
              <a:buClr>
                <a:srgbClr val="0047B9"/>
              </a:buClr>
              <a:buSzPct val="115000"/>
              <a:buNone/>
              <a:defRPr/>
            </a:pPr>
            <a:r>
              <a:rPr lang="de-DE" sz="1600" b="1" dirty="0">
                <a:solidFill>
                  <a:srgbClr val="000000"/>
                </a:solidFill>
              </a:rPr>
              <a:t>3. Re-schedule a session (S. 7 – 9) </a:t>
            </a:r>
          </a:p>
          <a:p>
            <a:pPr marL="0" indent="0">
              <a:lnSpc>
                <a:spcPct val="200000"/>
              </a:lnSpc>
              <a:buClr>
                <a:srgbClr val="0047B9"/>
              </a:buClr>
              <a:buSzPct val="115000"/>
              <a:buNone/>
              <a:defRPr/>
            </a:pPr>
            <a:r>
              <a:rPr lang="de-DE" sz="1600" b="1" dirty="0">
                <a:solidFill>
                  <a:srgbClr val="000000"/>
                </a:solidFill>
              </a:rPr>
              <a:t>4. Cancel a session (S. 10 – 11)</a:t>
            </a:r>
          </a:p>
          <a:p>
            <a:pPr marL="0" indent="0">
              <a:lnSpc>
                <a:spcPct val="200000"/>
              </a:lnSpc>
              <a:buClr>
                <a:srgbClr val="0047B9"/>
              </a:buClr>
              <a:buSzPct val="115000"/>
              <a:buNone/>
              <a:defRPr/>
            </a:pPr>
            <a:r>
              <a:rPr lang="de-DE" sz="1600" b="1" dirty="0">
                <a:solidFill>
                  <a:srgbClr val="000000"/>
                </a:solidFill>
              </a:rPr>
              <a:t>5. Contact and links (S. 12)</a:t>
            </a:r>
          </a:p>
          <a:p>
            <a:pPr>
              <a:buClr>
                <a:srgbClr val="0047B9"/>
              </a:buClr>
              <a:buSzPct val="115000"/>
              <a:buFont typeface="Arial"/>
              <a:buChar char="•"/>
              <a:defRPr/>
            </a:pPr>
            <a:endParaRPr lang="de-DE" sz="1600" b="1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8AB1EB-6054-4BBE-84C1-52AE6F5C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29503D3-CB08-4E83-B526-1C552054F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2950"/>
            <a:ext cx="9144000" cy="323850"/>
          </a:xfrm>
        </p:spPr>
        <p:txBody>
          <a:bodyPr/>
          <a:lstStyle/>
          <a:p>
            <a:r>
              <a:rPr lang="de-DE" b="1" dirty="0"/>
              <a:t>1. Log in </a:t>
            </a:r>
            <a:endParaRPr lang="en-US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72E478-2E5A-48D2-890F-DA102D73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9067"/>
            <a:ext cx="5597682" cy="36712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4BF910F-584C-493C-B622-0AD9A8927BE1}"/>
              </a:ext>
            </a:extLst>
          </p:cNvPr>
          <p:cNvSpPr txBox="1"/>
          <p:nvPr/>
        </p:nvSpPr>
        <p:spPr>
          <a:xfrm>
            <a:off x="5673882" y="1066800"/>
            <a:ext cx="347011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b="1" dirty="0">
                <a:latin typeface="+mj-lt"/>
              </a:rPr>
              <a:t>Please use the following link to enter PPMS:</a:t>
            </a:r>
          </a:p>
          <a:p>
            <a:pPr algn="just"/>
            <a:endParaRPr lang="de-DE" sz="1200" dirty="0">
              <a:latin typeface="+mj-lt"/>
            </a:endParaRPr>
          </a:p>
          <a:p>
            <a:pPr algn="just"/>
            <a:r>
              <a:rPr lang="en-US" sz="1400" b="1" dirty="0">
                <a:latin typeface="+mj-lt"/>
                <a:hlinkClick r:id="rId3"/>
              </a:rPr>
              <a:t>PPMS of the Proteomics Core Facility</a:t>
            </a:r>
            <a:r>
              <a:rPr lang="en-US" sz="1400" b="1" dirty="0">
                <a:latin typeface="+mj-lt"/>
              </a:rPr>
              <a:t>        </a:t>
            </a:r>
            <a:r>
              <a:rPr lang="en-US" sz="500" dirty="0">
                <a:solidFill>
                  <a:schemeClr val="accent6"/>
                </a:solidFill>
                <a:latin typeface="+mj-lt"/>
              </a:rPr>
              <a:t>(Press STRG or CTRL and click on this link to enter)</a:t>
            </a:r>
            <a:endParaRPr lang="en-US" sz="1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FFF4E5-C5DC-421D-8AE4-E8D5FA50BA31}"/>
              </a:ext>
            </a:extLst>
          </p:cNvPr>
          <p:cNvSpPr txBox="1"/>
          <p:nvPr/>
        </p:nvSpPr>
        <p:spPr>
          <a:xfrm>
            <a:off x="5673882" y="2437596"/>
            <a:ext cx="339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>
                <a:solidFill>
                  <a:schemeClr val="accent6"/>
                </a:solidFill>
                <a:latin typeface="+mj-lt"/>
              </a:rPr>
              <a:t>In the PPMS window enter your </a:t>
            </a:r>
          </a:p>
          <a:p>
            <a:pPr marL="171450" indent="-171450" algn="just">
              <a:buFontTx/>
              <a:buChar char="-"/>
            </a:pPr>
            <a:r>
              <a:rPr lang="de-DE" sz="1400" b="1" dirty="0">
                <a:latin typeface="+mj-lt"/>
              </a:rPr>
              <a:t>DKFZ username and password </a:t>
            </a:r>
            <a:r>
              <a:rPr lang="de-DE" sz="1200" dirty="0">
                <a:solidFill>
                  <a:schemeClr val="accent6"/>
                </a:solidFill>
                <a:latin typeface="+mj-lt"/>
              </a:rPr>
              <a:t>and</a:t>
            </a:r>
            <a:r>
              <a:rPr lang="de-DE" sz="1200" dirty="0">
                <a:latin typeface="+mj-lt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de-DE" sz="1400" b="1" dirty="0">
                <a:latin typeface="+mj-lt"/>
              </a:rPr>
              <a:t>click on „login“</a:t>
            </a:r>
            <a:r>
              <a:rPr lang="de-DE" sz="1200" dirty="0">
                <a:latin typeface="+mj-lt"/>
              </a:rPr>
              <a:t>.</a:t>
            </a:r>
            <a:endParaRPr lang="en-US" sz="1200" dirty="0">
              <a:latin typeface="+mj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A55E301-B0EE-4A59-9C24-812F7295F109}"/>
              </a:ext>
            </a:extLst>
          </p:cNvPr>
          <p:cNvSpPr/>
          <p:nvPr/>
        </p:nvSpPr>
        <p:spPr bwMode="auto">
          <a:xfrm>
            <a:off x="152400" y="2401729"/>
            <a:ext cx="990600" cy="779621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539586-020E-4357-B746-F5E72CBA2693}"/>
              </a:ext>
            </a:extLst>
          </p:cNvPr>
          <p:cNvSpPr txBox="1"/>
          <p:nvPr/>
        </p:nvSpPr>
        <p:spPr>
          <a:xfrm>
            <a:off x="7289800" y="3943350"/>
            <a:ext cx="1778000" cy="1077218"/>
          </a:xfrm>
          <a:prstGeom prst="rect">
            <a:avLst/>
          </a:prstGeom>
          <a:noFill/>
          <a:ln w="19050" cmpd="tri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800" b="1" i="1" dirty="0">
                <a:latin typeface="+mj-lt"/>
              </a:rPr>
              <a:t>Info</a:t>
            </a:r>
          </a:p>
          <a:p>
            <a:pPr algn="just"/>
            <a:r>
              <a:rPr lang="de-DE" sz="800" i="1" dirty="0">
                <a:solidFill>
                  <a:schemeClr val="accent6"/>
                </a:solidFill>
                <a:latin typeface="+mj-lt"/>
              </a:rPr>
              <a:t>If you cannot login at this point, it may be possible that you do not (yet) have an active account for entering PPMS. In this case please click on „</a:t>
            </a:r>
            <a:r>
              <a:rPr lang="de-DE" sz="800" i="1" dirty="0">
                <a:latin typeface="+mj-lt"/>
                <a:hlinkClick r:id="rId4"/>
              </a:rPr>
              <a:t>User account creation request</a:t>
            </a:r>
            <a:r>
              <a:rPr lang="de-DE" sz="800" i="1" dirty="0">
                <a:solidFill>
                  <a:schemeClr val="accent6"/>
                </a:solidFill>
                <a:latin typeface="+mj-lt"/>
              </a:rPr>
              <a:t>“ and we will add you to the user list.</a:t>
            </a:r>
            <a:endParaRPr lang="en-US" sz="8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4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75F004-E5E1-46FE-AA5A-9DC39BE6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2950"/>
            <a:ext cx="9144000" cy="323850"/>
          </a:xfrm>
        </p:spPr>
        <p:txBody>
          <a:bodyPr/>
          <a:lstStyle/>
          <a:p>
            <a:r>
              <a:rPr lang="de-DE" b="1" dirty="0"/>
              <a:t>2. Book a session</a:t>
            </a:r>
            <a:endParaRPr lang="en-US" b="1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4F9CD44-2814-45B8-A901-958DB506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09575"/>
            <a:ext cx="5416550" cy="3238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+mj-ea"/>
              </a:rPr>
              <a:t>Booking Bioruptor Pico via PPMS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EB06F2-ED6A-4D18-807D-A2243AB0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076326"/>
            <a:ext cx="5265540" cy="39338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9A08684-65EF-4AFC-A037-1A873F941A91}"/>
              </a:ext>
            </a:extLst>
          </p:cNvPr>
          <p:cNvSpPr/>
          <p:nvPr/>
        </p:nvSpPr>
        <p:spPr bwMode="auto">
          <a:xfrm>
            <a:off x="228600" y="2571750"/>
            <a:ext cx="1676400" cy="9144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3402E3-DDC9-4ACB-80B0-73EB116F6638}"/>
              </a:ext>
            </a:extLst>
          </p:cNvPr>
          <p:cNvSpPr txBox="1"/>
          <p:nvPr/>
        </p:nvSpPr>
        <p:spPr>
          <a:xfrm>
            <a:off x="5417939" y="1974843"/>
            <a:ext cx="3726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>
                <a:solidFill>
                  <a:schemeClr val="accent6"/>
                </a:solidFill>
                <a:latin typeface="+mj-lt"/>
              </a:rPr>
              <a:t>After you have logged in successfully, please use the dropdown menu in the section </a:t>
            </a:r>
          </a:p>
          <a:p>
            <a:pPr algn="just"/>
            <a:endParaRPr lang="de-DE" sz="1200" dirty="0">
              <a:latin typeface="+mj-lt"/>
            </a:endParaRPr>
          </a:p>
          <a:p>
            <a:pPr algn="just"/>
            <a:endParaRPr lang="de-DE" sz="1200" dirty="0">
              <a:latin typeface="+mj-lt"/>
            </a:endParaRPr>
          </a:p>
          <a:p>
            <a:pPr algn="just"/>
            <a:r>
              <a:rPr lang="de-DE" sz="1400" b="1" dirty="0">
                <a:latin typeface="+mj-lt"/>
              </a:rPr>
              <a:t>- „Book a system“ </a:t>
            </a:r>
            <a:r>
              <a:rPr lang="de-DE" sz="1200" dirty="0">
                <a:solidFill>
                  <a:schemeClr val="accent6"/>
                </a:solidFill>
                <a:latin typeface="+mj-lt"/>
              </a:rPr>
              <a:t>and chose </a:t>
            </a:r>
            <a:endParaRPr lang="de-DE" sz="1400" dirty="0">
              <a:solidFill>
                <a:schemeClr val="accent6"/>
              </a:solidFill>
              <a:latin typeface="+mj-lt"/>
            </a:endParaRPr>
          </a:p>
          <a:p>
            <a:pPr algn="just"/>
            <a:r>
              <a:rPr lang="de-DE" sz="1400" b="1" dirty="0">
                <a:latin typeface="+mj-lt"/>
              </a:rPr>
              <a:t>- „Bioruptor Pico (B3.208)“</a:t>
            </a:r>
          </a:p>
          <a:p>
            <a:pPr algn="just"/>
            <a:endParaRPr lang="de-DE" sz="1200" dirty="0">
              <a:latin typeface="+mj-lt"/>
            </a:endParaRPr>
          </a:p>
          <a:p>
            <a:pPr algn="just"/>
            <a:endParaRPr lang="de-DE" sz="1200" dirty="0">
              <a:latin typeface="+mj-lt"/>
            </a:endParaRPr>
          </a:p>
          <a:p>
            <a:pPr algn="just"/>
            <a:r>
              <a:rPr lang="de-DE" sz="1200" dirty="0">
                <a:solidFill>
                  <a:schemeClr val="accent6"/>
                </a:solidFill>
                <a:latin typeface="+mj-lt"/>
              </a:rPr>
              <a:t>In most cases you will be redirected to the next page automatically, if not, please click </a:t>
            </a:r>
          </a:p>
          <a:p>
            <a:pPr algn="just"/>
            <a:endParaRPr lang="de-DE" sz="1200" dirty="0">
              <a:latin typeface="+mj-lt"/>
            </a:endParaRPr>
          </a:p>
          <a:p>
            <a:pPr algn="just"/>
            <a:r>
              <a:rPr lang="de-DE" sz="1400" b="1" dirty="0">
                <a:latin typeface="+mj-lt"/>
              </a:rPr>
              <a:t>- „book“</a:t>
            </a:r>
            <a:r>
              <a:rPr lang="de-DE" sz="1200" dirty="0"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18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3E202BC-D1F0-4DA8-BF3C-1EC2B8EC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B369536-4A5D-4B25-8065-08D95BF1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42950"/>
            <a:ext cx="9144000" cy="323850"/>
          </a:xfrm>
        </p:spPr>
        <p:txBody>
          <a:bodyPr/>
          <a:lstStyle/>
          <a:p>
            <a:r>
              <a:rPr lang="de-DE" sz="1400" b="1" dirty="0"/>
              <a:t>2. Book a session</a:t>
            </a:r>
            <a:endParaRPr lang="en-US" sz="14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D361CE-3371-4FAC-99CB-B4652B23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77009"/>
            <a:ext cx="3356004" cy="398921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EBA5B81-9A7A-4E0A-97AF-4CBFA652406B}"/>
              </a:ext>
            </a:extLst>
          </p:cNvPr>
          <p:cNvSpPr/>
          <p:nvPr/>
        </p:nvSpPr>
        <p:spPr bwMode="auto">
          <a:xfrm>
            <a:off x="1600200" y="2571750"/>
            <a:ext cx="914400" cy="16764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85BC85-7059-4F98-95AF-25449474F631}"/>
              </a:ext>
            </a:extLst>
          </p:cNvPr>
          <p:cNvSpPr txBox="1"/>
          <p:nvPr/>
        </p:nvSpPr>
        <p:spPr>
          <a:xfrm>
            <a:off x="3438805" y="2033141"/>
            <a:ext cx="5590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>
              <a:latin typeface="+mj-lt"/>
            </a:endParaRPr>
          </a:p>
          <a:p>
            <a:endParaRPr lang="de-DE" sz="1200" dirty="0">
              <a:latin typeface="+mj-lt"/>
            </a:endParaRPr>
          </a:p>
          <a:p>
            <a:r>
              <a:rPr lang="de-DE" sz="1200" dirty="0">
                <a:latin typeface="+mj-lt"/>
              </a:rPr>
              <a:t>In the calendar </a:t>
            </a:r>
          </a:p>
          <a:p>
            <a:pPr marL="171450" indent="-171450">
              <a:buFontTx/>
              <a:buChar char="-"/>
            </a:pPr>
            <a:r>
              <a:rPr lang="de-DE" sz="1400" b="1" dirty="0">
                <a:latin typeface="+mj-lt"/>
              </a:rPr>
              <a:t>Choose your slots* </a:t>
            </a:r>
            <a:r>
              <a:rPr lang="de-DE" sz="1200" dirty="0">
                <a:latin typeface="+mj-lt"/>
              </a:rPr>
              <a:t>by clicking into the corresponding box</a:t>
            </a:r>
            <a:r>
              <a:rPr lang="en-US" sz="1200" dirty="0">
                <a:latin typeface="+mj-lt"/>
              </a:rPr>
              <a:t>, then</a:t>
            </a:r>
          </a:p>
          <a:p>
            <a:pPr marL="171450" indent="-171450">
              <a:buFontTx/>
              <a:buChar char="-"/>
            </a:pPr>
            <a:r>
              <a:rPr lang="de-DE" sz="1400" b="1" dirty="0">
                <a:latin typeface="+mj-lt"/>
              </a:rPr>
              <a:t>C</a:t>
            </a:r>
            <a:r>
              <a:rPr lang="en-US" sz="1400" b="1" dirty="0">
                <a:latin typeface="+mj-lt"/>
              </a:rPr>
              <a:t>lick on “Book the selected session”</a:t>
            </a:r>
            <a:r>
              <a:rPr lang="en-US" sz="1200" dirty="0">
                <a:latin typeface="+mj-lt"/>
              </a:rPr>
              <a:t>.</a:t>
            </a:r>
            <a:endParaRPr lang="de-DE" sz="1400" dirty="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F1F876-BE23-45DE-8597-F979F8C5DC35}"/>
              </a:ext>
            </a:extLst>
          </p:cNvPr>
          <p:cNvSpPr/>
          <p:nvPr/>
        </p:nvSpPr>
        <p:spPr bwMode="auto">
          <a:xfrm>
            <a:off x="69599" y="4248150"/>
            <a:ext cx="3277343" cy="2286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7DB1AB-10CB-448F-A017-57749D019252}"/>
              </a:ext>
            </a:extLst>
          </p:cNvPr>
          <p:cNvSpPr txBox="1"/>
          <p:nvPr/>
        </p:nvSpPr>
        <p:spPr>
          <a:xfrm>
            <a:off x="3438804" y="1077009"/>
            <a:ext cx="57051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00" b="1" i="1" dirty="0">
                <a:latin typeface="+mj-lt"/>
              </a:rPr>
              <a:t>* Consideration for booking slots:</a:t>
            </a:r>
            <a:endParaRPr lang="en-US" sz="1000" b="1" i="1" dirty="0">
              <a:latin typeface="+mj-lt"/>
            </a:endParaRPr>
          </a:p>
          <a:p>
            <a:pPr algn="just"/>
            <a:r>
              <a:rPr lang="en-US" sz="1000" i="1" dirty="0">
                <a:solidFill>
                  <a:schemeClr val="accent6"/>
                </a:solidFill>
                <a:latin typeface="+mj-lt"/>
              </a:rPr>
              <a:t>Please consider that the </a:t>
            </a:r>
            <a:r>
              <a:rPr lang="en-US" sz="1000" b="1" i="1" dirty="0">
                <a:latin typeface="+mj-lt"/>
              </a:rPr>
              <a:t>cooler will need app. 20 - 30mins to cool down </a:t>
            </a:r>
            <a:r>
              <a:rPr lang="en-US" sz="1000" i="1" dirty="0">
                <a:latin typeface="+mj-lt"/>
              </a:rPr>
              <a:t>the system after </a:t>
            </a:r>
            <a:r>
              <a:rPr lang="en-US" sz="1000" i="1" dirty="0">
                <a:solidFill>
                  <a:schemeClr val="accent6"/>
                </a:solidFill>
                <a:latin typeface="+mj-lt"/>
              </a:rPr>
              <a:t>switching it on. </a:t>
            </a:r>
          </a:p>
          <a:p>
            <a:pPr algn="just"/>
            <a:r>
              <a:rPr lang="en-US" sz="1000" i="1" dirty="0">
                <a:solidFill>
                  <a:schemeClr val="accent6"/>
                </a:solidFill>
                <a:latin typeface="+mj-lt"/>
              </a:rPr>
              <a:t>Also, please remember to plan a </a:t>
            </a:r>
            <a:r>
              <a:rPr lang="en-US" sz="1000" b="1" i="1" dirty="0">
                <a:latin typeface="+mj-lt"/>
              </a:rPr>
              <a:t>10 minutes break for the instrument after every 30min of use </a:t>
            </a:r>
            <a:r>
              <a:rPr lang="en-US" sz="1000" i="1" dirty="0">
                <a:solidFill>
                  <a:schemeClr val="accent6"/>
                </a:solidFill>
                <a:latin typeface="+mj-lt"/>
              </a:rPr>
              <a:t>within your slot. </a:t>
            </a:r>
          </a:p>
          <a:p>
            <a:pPr algn="just"/>
            <a:r>
              <a:rPr lang="en-US" sz="1000" i="1" dirty="0">
                <a:solidFill>
                  <a:schemeClr val="accent6"/>
                </a:solidFill>
                <a:latin typeface="+mj-lt"/>
              </a:rPr>
              <a:t>For this reason the calendar is made up in a way, that it will automatically block one slot after every user.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B61985-CA69-45EE-B73A-ED959E31D603}"/>
              </a:ext>
            </a:extLst>
          </p:cNvPr>
          <p:cNvSpPr txBox="1"/>
          <p:nvPr/>
        </p:nvSpPr>
        <p:spPr>
          <a:xfrm>
            <a:off x="6934200" y="3638550"/>
            <a:ext cx="2140200" cy="1446550"/>
          </a:xfrm>
          <a:prstGeom prst="rect">
            <a:avLst/>
          </a:prstGeom>
          <a:noFill/>
          <a:ln w="19050" cmpd="tri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800" b="1" i="1" dirty="0">
                <a:latin typeface="+mj-lt"/>
              </a:rPr>
              <a:t>Info</a:t>
            </a:r>
          </a:p>
          <a:p>
            <a:pPr algn="just"/>
            <a:r>
              <a:rPr lang="de-DE" sz="800" i="1" dirty="0">
                <a:solidFill>
                  <a:schemeClr val="accent6"/>
                </a:solidFill>
                <a:latin typeface="+mj-lt"/>
              </a:rPr>
              <a:t>This calendar shows you open and booked sessions. The light grey area is the bookable area. </a:t>
            </a:r>
          </a:p>
          <a:p>
            <a:pPr algn="just"/>
            <a:r>
              <a:rPr lang="de-DE" sz="800" i="1" dirty="0">
                <a:solidFill>
                  <a:schemeClr val="accent6"/>
                </a:solidFill>
                <a:latin typeface="+mj-lt"/>
              </a:rPr>
              <a:t>The booking times roughly correspond to our opening times (7.30 – 18.00) to make sure there will be a PCF team member available in case you face any problem. </a:t>
            </a:r>
          </a:p>
          <a:p>
            <a:pPr algn="just"/>
            <a:r>
              <a:rPr lang="de-DE" sz="800" i="1" dirty="0">
                <a:solidFill>
                  <a:schemeClr val="accent6"/>
                </a:solidFill>
                <a:latin typeface="+mj-lt"/>
              </a:rPr>
              <a:t>One session is 30 minutes each, if you will need several slots feel free to book as many subsequent slots as you wish. </a:t>
            </a:r>
            <a:endParaRPr lang="en-US" sz="8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636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734A12-0E75-4F45-BE9B-E66BF8C9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E44A3A86-BE05-45FC-A22D-E168B0151C80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2. Book a session</a:t>
            </a:r>
            <a:endParaRPr lang="en-US" b="1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AFC380-C14C-475A-BEDC-1645A548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1559"/>
            <a:ext cx="3200400" cy="400194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F563235-CE1C-4849-AA5D-6508AEB82C6B}"/>
              </a:ext>
            </a:extLst>
          </p:cNvPr>
          <p:cNvSpPr/>
          <p:nvPr/>
        </p:nvSpPr>
        <p:spPr bwMode="auto">
          <a:xfrm>
            <a:off x="1905000" y="3333750"/>
            <a:ext cx="533400" cy="8382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AB18C7-19BF-412E-8072-11B1C080FB0B}"/>
              </a:ext>
            </a:extLst>
          </p:cNvPr>
          <p:cNvSpPr txBox="1"/>
          <p:nvPr/>
        </p:nvSpPr>
        <p:spPr>
          <a:xfrm>
            <a:off x="7696200" y="4624685"/>
            <a:ext cx="1371600" cy="461665"/>
          </a:xfrm>
          <a:prstGeom prst="rect">
            <a:avLst/>
          </a:prstGeom>
          <a:noFill/>
          <a:ln w="19050" cmpd="tri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800" b="1" i="1" dirty="0">
                <a:latin typeface="+mj-lt"/>
              </a:rPr>
              <a:t>Info</a:t>
            </a:r>
          </a:p>
          <a:p>
            <a:r>
              <a:rPr lang="de-DE" sz="800" i="1" dirty="0">
                <a:solidFill>
                  <a:schemeClr val="accent6"/>
                </a:solidFill>
                <a:latin typeface="+mj-lt"/>
              </a:rPr>
              <a:t>A booked session will turn to blue</a:t>
            </a:r>
            <a:endParaRPr lang="en-US" sz="800" i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91138E-F298-44EF-B9CF-04DF8749FBED}"/>
              </a:ext>
            </a:extLst>
          </p:cNvPr>
          <p:cNvSpPr txBox="1"/>
          <p:nvPr/>
        </p:nvSpPr>
        <p:spPr>
          <a:xfrm>
            <a:off x="3505200" y="29086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j-lt"/>
              </a:rPr>
              <a:t>- Done </a:t>
            </a:r>
            <a:r>
              <a:rPr lang="de-DE" sz="1400" b="1" dirty="0">
                <a:latin typeface="+mj-lt"/>
                <a:sym typeface="Wingdings" panose="05000000000000000000" pitchFamily="2" charset="2"/>
              </a:rPr>
              <a:t>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58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07C830B-445B-400F-B439-083ECDEC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0491B7A7-00CF-4248-8FEC-D41A079543E3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3. Re-schedule a session </a:t>
            </a:r>
            <a:endParaRPr lang="en-US" b="1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404EE8-CCA1-4335-8CF5-8B2D9591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6" y="1115290"/>
            <a:ext cx="3360270" cy="38948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623A179-F86C-4359-B4FF-6072950A033B}"/>
              </a:ext>
            </a:extLst>
          </p:cNvPr>
          <p:cNvSpPr/>
          <p:nvPr/>
        </p:nvSpPr>
        <p:spPr bwMode="auto">
          <a:xfrm>
            <a:off x="2362200" y="3257550"/>
            <a:ext cx="152400" cy="1524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986BA5-D4D3-4859-B1C5-9BB5ACA93358}"/>
              </a:ext>
            </a:extLst>
          </p:cNvPr>
          <p:cNvSpPr txBox="1"/>
          <p:nvPr/>
        </p:nvSpPr>
        <p:spPr>
          <a:xfrm>
            <a:off x="3581400" y="2447166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+mj-lt"/>
              </a:rPr>
              <a:t>To re- schedule a session </a:t>
            </a:r>
          </a:p>
          <a:p>
            <a:endParaRPr lang="de-DE" sz="1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de-DE" sz="1400" b="1" dirty="0">
                <a:latin typeface="+mj-lt"/>
              </a:rPr>
              <a:t>click on the pen </a:t>
            </a:r>
            <a:r>
              <a:rPr lang="de-DE" sz="1200" dirty="0">
                <a:solidFill>
                  <a:schemeClr val="accent6"/>
                </a:solidFill>
                <a:latin typeface="+mj-lt"/>
              </a:rPr>
              <a:t>in the upper left corner of the slot you would like to shift.</a:t>
            </a:r>
          </a:p>
          <a:p>
            <a:endParaRPr lang="de-DE" sz="1200" dirty="0">
              <a:latin typeface="+mj-lt"/>
            </a:endParaRPr>
          </a:p>
          <a:p>
            <a:r>
              <a:rPr lang="de-DE" sz="1200" dirty="0">
                <a:latin typeface="+mj-lt"/>
              </a:rPr>
              <a:t>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85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8F0B27-3459-4A1D-A4EA-6E3D0176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DF1E23-652D-413E-9E97-CCBCA1C6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39445"/>
            <a:ext cx="3446342" cy="3870705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DE2CCA6A-9494-40FD-97A3-A528F64719B2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3. Re-schedule a session </a:t>
            </a:r>
            <a:endParaRPr lang="en-US" b="1" kern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857FC4-3FAF-4938-8F82-3E8EF1AE7C01}"/>
              </a:ext>
            </a:extLst>
          </p:cNvPr>
          <p:cNvSpPr/>
          <p:nvPr/>
        </p:nvSpPr>
        <p:spPr bwMode="auto">
          <a:xfrm>
            <a:off x="2057400" y="2952750"/>
            <a:ext cx="533400" cy="8382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37F471-844F-49DB-8E92-9C93FB7716AB}"/>
              </a:ext>
            </a:extLst>
          </p:cNvPr>
          <p:cNvSpPr/>
          <p:nvPr/>
        </p:nvSpPr>
        <p:spPr bwMode="auto">
          <a:xfrm>
            <a:off x="228600" y="4161900"/>
            <a:ext cx="2362200" cy="23865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198CBB-2651-463D-9681-1A6A566BA1B8}"/>
              </a:ext>
            </a:extLst>
          </p:cNvPr>
          <p:cNvSpPr txBox="1"/>
          <p:nvPr/>
        </p:nvSpPr>
        <p:spPr>
          <a:xfrm>
            <a:off x="3522542" y="2598807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+mj-lt"/>
              </a:rPr>
              <a:t>In the next window, 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latin typeface="+mj-lt"/>
              </a:rPr>
              <a:t>chose the slot </a:t>
            </a:r>
            <a:r>
              <a:rPr lang="de-DE" sz="1200" dirty="0">
                <a:solidFill>
                  <a:schemeClr val="accent6"/>
                </a:solidFill>
                <a:latin typeface="+mj-lt"/>
              </a:rPr>
              <a:t>you would like to shift to and 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latin typeface="+mj-lt"/>
              </a:rPr>
              <a:t>click „Reschedule the session with the selected slots“.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79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E6ADDB-C753-44C7-ABB5-81A97C7E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9CC68D-C3E5-4574-9D09-A0B875ED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3950"/>
            <a:ext cx="4632078" cy="2590025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7AA74263-1A65-4BB4-9262-F3146DE33642}"/>
              </a:ext>
            </a:extLst>
          </p:cNvPr>
          <p:cNvSpPr txBox="1">
            <a:spLocks/>
          </p:cNvSpPr>
          <p:nvPr/>
        </p:nvSpPr>
        <p:spPr bwMode="auto">
          <a:xfrm>
            <a:off x="0" y="742950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tabLst/>
              <a:defRPr sz="15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350">
                <a:solidFill>
                  <a:schemeClr val="bg2"/>
                </a:solidFill>
                <a:latin typeface="+mn-lt"/>
                <a:ea typeface="MS PGothic" pitchFamily="34" charset="-128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200">
                <a:solidFill>
                  <a:schemeClr val="bg2"/>
                </a:solidFill>
                <a:latin typeface="+mn-lt"/>
                <a:ea typeface="MS PGothic" pitchFamily="34" charset="-128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MS PGothic" pitchFamily="34" charset="-128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Times" charset="0"/>
              <a:buNone/>
              <a:defRPr sz="105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b="1" kern="0" dirty="0"/>
              <a:t>3. Re-schedule a session </a:t>
            </a:r>
            <a:endParaRPr lang="en-US" b="1" kern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3EA535C-9484-4A16-9EB6-7D89B6EC1795}"/>
              </a:ext>
            </a:extLst>
          </p:cNvPr>
          <p:cNvSpPr/>
          <p:nvPr/>
        </p:nvSpPr>
        <p:spPr bwMode="auto">
          <a:xfrm>
            <a:off x="1371600" y="1581150"/>
            <a:ext cx="3336678" cy="15240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8BD0A-C8DC-4C83-B386-32B12DDCD3E4}"/>
              </a:ext>
            </a:extLst>
          </p:cNvPr>
          <p:cNvSpPr txBox="1"/>
          <p:nvPr/>
        </p:nvSpPr>
        <p:spPr>
          <a:xfrm>
            <a:off x="4708278" y="2478291"/>
            <a:ext cx="241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/>
                </a:solidFill>
                <a:latin typeface="+mj-lt"/>
              </a:rPr>
              <a:t>In the popup window</a:t>
            </a:r>
          </a:p>
          <a:p>
            <a:r>
              <a:rPr lang="de-DE" sz="1400" b="1" dirty="0">
                <a:latin typeface="+mj-lt"/>
              </a:rPr>
              <a:t>- Click „Confirm changes“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939703"/>
      </p:ext>
    </p:extLst>
  </p:cSld>
  <p:clrMapOvr>
    <a:masterClrMapping/>
  </p:clrMapOvr>
</p:sld>
</file>

<file path=ppt/theme/theme1.xml><?xml version="1.0" encoding="utf-8"?>
<a:theme xmlns:a="http://schemas.openxmlformats.org/drawingml/2006/main" name="t2_d_ver_b_Jubiläum">
  <a:themeElements>
    <a:clrScheme name="Office-Design 1">
      <a:dk1>
        <a:srgbClr val="000000"/>
      </a:dk1>
      <a:lt1>
        <a:srgbClr val="CCDBF1"/>
      </a:lt1>
      <a:dk2>
        <a:srgbClr val="0047B9"/>
      </a:dk2>
      <a:lt2>
        <a:srgbClr val="FFFFFF"/>
      </a:lt2>
      <a:accent1>
        <a:srgbClr val="F32B42"/>
      </a:accent1>
      <a:accent2>
        <a:srgbClr val="8C8C8C"/>
      </a:accent2>
      <a:accent3>
        <a:srgbClr val="E2EAF7"/>
      </a:accent3>
      <a:accent4>
        <a:srgbClr val="000000"/>
      </a:accent4>
      <a:accent5>
        <a:srgbClr val="F8ACB0"/>
      </a:accent5>
      <a:accent6>
        <a:srgbClr val="7E7E7E"/>
      </a:accent6>
      <a:hlink>
        <a:srgbClr val="FF5D00"/>
      </a:hlink>
      <a:folHlink>
        <a:srgbClr val="009543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2_ver_b_de_16-9" id="{FD9FFD72-4090-E846-B52F-FDDD260FADFF}" vid="{D26C56BD-433F-0C4D-83F1-7D3497B4BFAC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B9829B882D5140ABCB1E6D3420C654" ma:contentTypeVersion="3" ma:contentTypeDescription="Ein neues Dokument erstellen." ma:contentTypeScope="" ma:versionID="1ff9e6813f6a021bde9a3ac2c4138494">
  <xsd:schema xmlns:xsd="http://www.w3.org/2001/XMLSchema" xmlns:xs="http://www.w3.org/2001/XMLSchema" xmlns:p="http://schemas.microsoft.com/office/2006/metadata/properties" xmlns:ns2="3a707376-506f-4a54-80e5-a7ee0ccf0c22" targetNamespace="http://schemas.microsoft.com/office/2006/metadata/properties" ma:root="true" ma:fieldsID="883b05fc9c717fcbf1c87f95fccc8ba6" ns2:_="">
    <xsd:import namespace="3a707376-506f-4a54-80e5-a7ee0ccf0c22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07376-506f-4a54-80e5-a7ee0ccf0c22" elementFormDefault="qualified">
    <xsd:import namespace="http://schemas.microsoft.com/office/2006/documentManagement/types"/>
    <xsd:import namespace="http://schemas.microsoft.com/office/infopath/2007/PartnerControls"/>
    <xsd:element name="Sprache" ma:index="8" ma:displayName="Sprache" ma:list="{b9639cf6-53b2-4389-8f23-7c1c595028e4}" ma:internalName="Sprache" ma:showField="Title" ma:web="a5a6fbda-85d9-4a9d-8af4-c3f22b4a9a96">
      <xsd:simpleType>
        <xsd:restriction base="dms:Lookup"/>
      </xsd:simpleType>
    </xsd:element>
    <xsd:element name="Schlagwort" ma:index="9" nillable="true" ma:displayName="Rubrik" ma:list="{a914721d-07cd-495d-abcc-35db959a8d45}" ma:internalName="Schlagwort" ma:readOnly="false" ma:showField="Title" ma:web="a5a6fbda-85d9-4a9d-8af4-c3f22b4a9a96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{5aa0c198-4f69-4978-a7bb-f3ade91d144f}" ma:internalName="Lebenslage" ma:showField="Title" ma:web="a5a6fbda-85d9-4a9d-8af4-c3f22b4a9a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{40e01764-7811-4deb-8fbf-ddcff89b72d9}" ma:internalName="Dokumentart" ma:readOnly="false" ma:showField="Title" ma:web="a5a6fbda-85d9-4a9d-8af4-c3f22b4a9a9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3a707376-506f-4a54-80e5-a7ee0ccf0c22">1</Sprache>
    <Schlagwort xmlns="3a707376-506f-4a54-80e5-a7ee0ccf0c22">
      <Value>149</Value>
      <Value>155</Value>
      <Value>1</Value>
      <Value>150</Value>
    </Schlagwort>
    <Dokumentart xmlns="3a707376-506f-4a54-80e5-a7ee0ccf0c22">2</Dokumentart>
    <Lebenslage xmlns="3a707376-506f-4a54-80e5-a7ee0ccf0c22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EC1BB-5971-4167-BF15-3110E1B5EC8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73DA1CA-B7EF-4494-A0BA-DE68A0C73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07376-506f-4a54-80e5-a7ee0ccf0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8ACDFA-3958-489B-91DE-55C54DAA4282}">
  <ds:schemaRefs>
    <ds:schemaRef ds:uri="3a707376-506f-4a54-80e5-a7ee0ccf0c22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EE7FB4F2-1982-4D8F-808C-8CBCA3F07F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t2_ver_b_de_16-9</Template>
  <TotalTime>0</TotalTime>
  <Words>670</Words>
  <Application>Microsoft Office PowerPoint</Application>
  <PresentationFormat>Bildschirmpräsentation (16:9)</PresentationFormat>
  <Paragraphs>83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Times</vt:lpstr>
      <vt:lpstr>Times New Roman</vt:lpstr>
      <vt:lpstr>Wingdings</vt:lpstr>
      <vt:lpstr>t2_d_ver_b_Jubiläum</vt:lpstr>
      <vt:lpstr>Booking Bioruptor Pico via PPMS  TP3, Room B.3.208</vt:lpstr>
      <vt:lpstr>Booking Bioruptor Pico via PPMS</vt:lpstr>
      <vt:lpstr>PowerPoint-Präsentation</vt:lpstr>
      <vt:lpstr>Booking Bioruptor Pico via PPMS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DKFZ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Booking Bioruptor Pico via PPMS  TP3, Room B.3.208</dc:title>
  <dc:subject>titel bildmotiv</dc:subject>
  <dc:creator>Neuerburg, Anna</dc:creator>
  <cp:lastModifiedBy>Neuerburg, Anna</cp:lastModifiedBy>
  <cp:revision>27</cp:revision>
  <dcterms:created xsi:type="dcterms:W3CDTF">2024-09-12T13:52:22Z</dcterms:created>
  <dcterms:modified xsi:type="dcterms:W3CDTF">2024-10-25T13:37:56Z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1</vt:lpwstr>
  </property>
  <property fmtid="{D5CDD505-2E9C-101B-9397-08002B2CF9AE}" pid="6" name="Dokumentart">
    <vt:lpwstr>2</vt:lpwstr>
  </property>
  <property fmtid="{D5CDD505-2E9C-101B-9397-08002B2CF9AE}" pid="7" name="Order">
    <vt:lpwstr>300100.000000000</vt:lpwstr>
  </property>
  <property fmtid="{D5CDD505-2E9C-101B-9397-08002B2CF9AE}" pid="8" name="ContentTypeId">
    <vt:lpwstr>0x0101003BB9829B882D5140ABCB1E6D3420C654</vt:lpwstr>
  </property>
</Properties>
</file>